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Lst>
  <p:sldSz cy="5143500" cx="9144000"/>
  <p:notesSz cx="6858000" cy="9144000"/>
  <p:embeddedFontLst>
    <p:embeddedFont>
      <p:font typeface="Proxima Nova"/>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ProximaNova-bold.fntdata"/><Relationship Id="rId108" Type="http://schemas.openxmlformats.org/officeDocument/2006/relationships/font" Target="fonts/ProximaNova-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ProximaNova-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1" Type="http://schemas.openxmlformats.org/officeDocument/2006/relationships/font" Target="fonts/ProximaNova-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985f1f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6985f1f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985f1f94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6985f1f94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50cc64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50cc64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57a2cf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b57a2cf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b57a2cf5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b57a2cf5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61805a5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61805a5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61805a5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61805a5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b61805a5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b61805a5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6294839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b629483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63efb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b63efb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63efb15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63efb15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63efb15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b63efb15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684259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684259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b6842593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b6842593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838ef7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838ef7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855557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855557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864381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864381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8643812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8643812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0ebd30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0ebd30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8cfd31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8cfd31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8cfd31a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68cfd31a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8cfd31a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68cfd31a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f1a9e00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f1a9e00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f1a9e008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f1a9e008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f1a9e008a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f1a9e008a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82ecdbb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82ecdbb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8f6a394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8f6a394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8f6a394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68f6a394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8a8571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b8a8571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8a85714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8a85714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b8a85714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b8a85714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91a1963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91a1963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91a1963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91a1963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b91a19638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b91a1963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96ca186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b96ca186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b9d685fe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b9d685f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9d685fe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b9d685fef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a0a3ee8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ba0a3ee8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a0a3ee81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ba0a3ee81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a33d37d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ba33d37d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ba33d37d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ba33d37d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37.png"/><Relationship Id="rId5"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4.png"/><Relationship Id="rId5"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6.png"/><Relationship Id="rId4" Type="http://schemas.openxmlformats.org/officeDocument/2006/relationships/image" Target="../media/image39.png"/><Relationship Id="rId5"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6.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osu-nlp-group.github.io/TravelPlanner/" TargetMode="Externa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5.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6.png"/><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3.jpg"/><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8.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github.com/microsoft/autogen/blob/main/notebook/agenteval_cq_math.ipynb" TargetMode="External"/><Relationship Id="rId4" Type="http://schemas.openxmlformats.org/officeDocument/2006/relationships/image" Target="../media/image78.png"/><Relationship Id="rId5" Type="http://schemas.openxmlformats.org/officeDocument/2006/relationships/image" Target="../media/image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2.png"/><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REVIEWER2: Optimizing Review Generation Through Prompt Generation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LLMを使用したレビュー生成手法で、現行ドラフトの弱点を明らかにする詳細なレビューREVIEWER2と呼ばれる効率的な2段階レビュー生成フレームワークを提案</a:t>
            </a:r>
            <a:br>
              <a:rPr lang="ja" sz="764"/>
            </a:br>
            <a:r>
              <a:rPr lang="ja" sz="764"/>
              <a:t>このアプローチは、レビューが対処可能な側面の分布を明示的にモデル化し、人間のレビュアーがドラフトで特定する側面の範囲をより良くカバーする詳細なレビューを生成することを示します。研究の一環として、27,000件の論文と99,000件のレビューからなる大規模レビューデータセットを生成し、アスペクトプロンプトで注釈を付け、将来の研究のためのリソースとして公開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REVIEWER2は、論文のレビュー生成のための効率的な2段階フレームワークです。第1段階のLLMは論文を分析し、レビューが焦点を当てるべき側面のセットを生成します。各側面は第2段階の入力となるプロンプトの形をとります。第2段階のLLMは、論文とアスペクトプロンプトに基づいてレビューを生成します。このフレームワークはLongLoRAとFlashAttention-2に基づいて実装され、32kのコンテキスト長を可能にし、以前の作業で必要だった論文の抽出的要約の使用を避けます。また、既存のピアレビューデータセットにはアスペクトプロンプトが含まれていないため、高品質なアスペクトプロンプトを生成するプロンプト生成評価（PGE）パイプラインを開発しました。</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PGE生成のアスペクトプロンプトで訓練されたREVIEWER2フレームワークは、レビュー品質、特異性、カバレッジの点で既存の方法を大幅に上回ることが示されました。REVIEWER2は、アスペクトプロンプトとレビュー生成のための新しいフレームワークを提案し、カバレッジを改善し、制御を可能にします。LongLoRAとFlashAttention-2に基づいてREVIEWER2を実装し、低メモリ要件で32kのコンテキスト長を可能にしました。また、特異性とカバレッジを評価するための2つの新しい指標を設計しました。さらに、既存のレビューデータセットをアスペクトプロンプトで拡張するための新しいパイプラインであるPGEを提案し、アスペクトプロンプトを含む最初の大規模ピアレビューデータセットを構築しました。</a:t>
            </a:r>
            <a:endParaRPr sz="822"/>
          </a:p>
          <a:p>
            <a:pPr indent="0" lvl="0" marL="0" rtl="0" algn="l">
              <a:lnSpc>
                <a:spcPct val="100000"/>
              </a:lnSpc>
              <a:spcBef>
                <a:spcPts val="1200"/>
              </a:spcBef>
              <a:spcAft>
                <a:spcPts val="0"/>
              </a:spcAft>
              <a:buNone/>
            </a:pPr>
            <a:r>
              <a:rPr lang="ja" sz="1122" u="sng"/>
              <a:t>実装</a:t>
            </a:r>
            <a:endParaRPr sz="1122"/>
          </a:p>
          <a:p>
            <a:pPr indent="0" lvl="0" marL="0" rtl="0" algn="l">
              <a:lnSpc>
                <a:spcPct val="100000"/>
              </a:lnSpc>
              <a:spcBef>
                <a:spcPts val="1200"/>
              </a:spcBef>
              <a:spcAft>
                <a:spcPts val="0"/>
              </a:spcAft>
              <a:buNone/>
            </a:pPr>
            <a:r>
              <a:rPr lang="ja" sz="822"/>
              <a:t>LongLoRAとFlashAttention-2を基にしています。これにより、32,000のコンテキスト長を扱うことが可能になり、コンテキスト長の制限のために以前必要だった論文の抽出的要約を使用せずに済むようになりました。</a:t>
            </a:r>
            <a:endParaRPr sz="822"/>
          </a:p>
          <a:p>
            <a:pPr indent="0" lvl="0" marL="0" rtl="0" algn="l">
              <a:lnSpc>
                <a:spcPct val="100000"/>
              </a:lnSpc>
              <a:spcBef>
                <a:spcPts val="1200"/>
              </a:spcBef>
              <a:spcAft>
                <a:spcPts val="0"/>
              </a:spcAft>
              <a:buNone/>
            </a:pPr>
            <a:r>
              <a:rPr lang="ja" sz="822"/>
              <a:t>LongLoRAは、特定の低ランク行列のみを更新することで効率を達成します。事前訓練された重み行列 W (Rのd×k) に対して、LoRAは低ランク分解 W = W + BA を使用し、ここで B (Rのd×r), A (Rのr×k)、r は min(d, k) よりもはるかに小さい値です。訓練中は W を固定し、A と B のみを更新します。Transformersのコンテキストでは、LoRAは注意重み Wq, Wk, Wv, Wo を選択的に適応させ、他のパラメータは凍結されます。LoRA+はLoRAを基に、埋め込み層と正規化層も訓練可能にすることで拡張しています。</a:t>
            </a:r>
            <a:endParaRPr sz="822"/>
          </a:p>
          <a:p>
            <a:pPr indent="0" lvl="0" marL="0" rtl="0" algn="l">
              <a:lnSpc>
                <a:spcPct val="100000"/>
              </a:lnSpc>
              <a:spcBef>
                <a:spcPts val="1200"/>
              </a:spcBef>
              <a:spcAft>
                <a:spcPts val="0"/>
              </a:spcAft>
              <a:buNone/>
            </a:pPr>
            <a:r>
              <a:rPr lang="ja" sz="822"/>
              <a:t>FlashAttention-2は、自己注意の二次的複雑さに対処するために、入力トークンをグループ化するソリューションを提示します。例えば、入力長が32,768でグループサイズが4の場合、入力を4つのグループに分割し、各グループの長さを8,192に制限し、同じグループ内のトークンに対してのみ自己注意を行います。異なるグループ間で情報が流れるようにするために、FlashAttention-2はグループ分割を半グループサイズでシフトさせます。これにより、計算を加速させることができ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When Dataflow Analysis Meets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プログラム値の依存関係を分析するコード分析技術であるデータフロー分析と、LLMを組み合わせた新しい枠組み「LLMDFA」を提案しています。</a:t>
            </a:r>
            <a:br>
              <a:rPr lang="ja" sz="764"/>
            </a:br>
            <a:r>
              <a:rPr lang="ja" sz="764"/>
              <a:t>データフロー分析はコード最適化、プログラム理解、バグ検出などに役立ちますが、従来のアプローチではプログラムの成功したコンパイルや下流アプリケーションのカスタマイズが必要でした。</a:t>
            </a:r>
            <a:br>
              <a:rPr lang="ja" sz="764"/>
            </a:br>
            <a:r>
              <a:rPr lang="ja" sz="764"/>
              <a:t>LLMDFAは、コンパイルインフラストラクチャを必要とせず、任意のコードスニペットを分析し、下流アプリケーションを自動的に合成できます。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LLMDFAの導入： 要約ベースのデータフロー分析に触発され、LLMDFAは問題を3つのサブ問題に分解し、数ショットの連鎖思考プロンプトやツール合成などの戦略を用いて効果的に解決します。</a:t>
            </a:r>
            <a:endParaRPr sz="764"/>
          </a:p>
          <a:p>
            <a:pPr indent="0" lvl="0" marL="0" rtl="0" algn="l">
              <a:lnSpc>
                <a:spcPct val="100000"/>
              </a:lnSpc>
              <a:spcBef>
                <a:spcPts val="1200"/>
              </a:spcBef>
              <a:spcAft>
                <a:spcPts val="0"/>
              </a:spcAft>
              <a:buNone/>
            </a:pPr>
            <a:r>
              <a:rPr lang="ja" sz="764"/>
              <a:t>自動化と精度： LLMDFAは、従来のツールや最近の産業分析器を上回る精度とリコールでデータフロー関連のバグを検出することが示されています。</a:t>
            </a:r>
            <a:endParaRPr sz="764"/>
          </a:p>
          <a:p>
            <a:pPr indent="0" lvl="0" marL="0" rtl="0" algn="l">
              <a:lnSpc>
                <a:spcPct val="100000"/>
              </a:lnSpc>
              <a:spcBef>
                <a:spcPts val="1200"/>
              </a:spcBef>
              <a:spcAft>
                <a:spcPts val="0"/>
              </a:spcAft>
              <a:buNone/>
            </a:pPr>
            <a:r>
              <a:rPr lang="ja" sz="764"/>
              <a:t>実装と評価： DBZ（ゼロ除算）バグとXSS（クロスサイトスクリプティング）バグを含むベンチマークプログラム上でLLMDFAを評価し、従来のアプローチと比較して高い精度とリコールを達成しています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DBZバグ検出： 73.75%の精度と92.16%のリコールを達成しました。</a:t>
            </a:r>
            <a:br>
              <a:rPr lang="ja" sz="822"/>
            </a:br>
            <a:r>
              <a:rPr lang="ja" sz="822"/>
              <a:t>XSSバグ検出： 100.00%の精度と92.31%のリコールを達成しました。</a:t>
            </a:r>
            <a:endParaRPr sz="822"/>
          </a:p>
          <a:p>
            <a:pPr indent="0" lvl="0" marL="0" rtl="0" algn="l">
              <a:lnSpc>
                <a:spcPct val="100000"/>
              </a:lnSpc>
              <a:spcBef>
                <a:spcPts val="1200"/>
              </a:spcBef>
              <a:spcAft>
                <a:spcPts val="0"/>
              </a:spcAft>
              <a:buNone/>
            </a:pPr>
            <a:r>
              <a:rPr lang="ja" sz="1122" u="sng"/>
              <a:t>実装</a:t>
            </a:r>
            <a:endParaRPr sz="822"/>
          </a:p>
          <a:p>
            <a:pPr indent="0" lvl="0" marL="0" rtl="0" algn="l">
              <a:lnSpc>
                <a:spcPct val="100000"/>
              </a:lnSpc>
              <a:spcBef>
                <a:spcPts val="1200"/>
              </a:spcBef>
              <a:spcAft>
                <a:spcPts val="0"/>
              </a:spcAft>
              <a:buNone/>
            </a:pPr>
            <a:r>
              <a:rPr lang="ja" sz="822"/>
              <a:t>LongLoRAとFlashAttention-2を基にしています。これにより、32,000のコンテキスト長を扱うことが可能になり、コンテキスト長の制限のために以前必要だった論文の抽出的要約を使用せずに済むようになりました。</a:t>
            </a:r>
            <a:endParaRPr sz="822"/>
          </a:p>
          <a:p>
            <a:pPr indent="0" lvl="0" marL="0" rtl="0" algn="l">
              <a:lnSpc>
                <a:spcPct val="100000"/>
              </a:lnSpc>
              <a:spcBef>
                <a:spcPts val="1200"/>
              </a:spcBef>
              <a:spcAft>
                <a:spcPts val="0"/>
              </a:spcAft>
              <a:buNone/>
            </a:pPr>
            <a:r>
              <a:rPr lang="ja" sz="822"/>
              <a:t>LongLoRAは、特定の低ランク行列のみを更新することで効率を達成します。事前訓練された重み行列 W (Rのd×k) に対して、LoRAは低ランク分解 W = W + BA を使用し、ここで B (Rのd×r), A (Rのr×k)、r は min(d, k) よりもはるかに小さい値です。訓練中は W を固定し、A と B のみを更新します。Transformersのコンテキストでは、LoRAは注意重み Wq, Wk, Wv, Wo を選択的に適応させ、他のパラメータは凍結されます。LoRA+はLoRAを基に、埋め込み層と正規化層も訓練可能にすることで拡張しています。</a:t>
            </a:r>
            <a:endParaRPr sz="822"/>
          </a:p>
          <a:p>
            <a:pPr indent="0" lvl="0" marL="0" rtl="0" algn="l">
              <a:lnSpc>
                <a:spcPct val="100000"/>
              </a:lnSpc>
              <a:spcBef>
                <a:spcPts val="1200"/>
              </a:spcBef>
              <a:spcAft>
                <a:spcPts val="0"/>
              </a:spcAft>
              <a:buNone/>
            </a:pPr>
            <a:r>
              <a:rPr lang="ja" sz="822"/>
              <a:t>FlashAttention-2は、自己注意の二次的複雑さに対処するために、入力トークンをグループ化するソリューションを提示します。例えば、入力長が32,768でグループサイズが4の場合、入力を4つのグループに分割し、各グループの長さを8,192に制限し、同じグループ内のトークンに対してのみ自己注意を行います。異なるグループ間で情報が流れるようにするために、FlashAttention-2はグループ分割を半グループサイズでシフトさせます。これにより、計算を加速させることができます。</a:t>
            </a:r>
            <a:endParaRPr sz="822"/>
          </a:p>
          <a:p>
            <a:pPr indent="0" lvl="0" marL="0" rtl="0" algn="l">
              <a:lnSpc>
                <a:spcPct val="100000"/>
              </a:lnSpc>
              <a:spcBef>
                <a:spcPts val="1200"/>
              </a:spcBef>
              <a:spcAft>
                <a:spcPts val="1200"/>
              </a:spcAft>
              <a:buNone/>
            </a:pPr>
            <a:r>
              <a:t/>
            </a:r>
            <a:endParaRPr sz="822"/>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ja" sz="1200" u="sng"/>
              <a:t>Knowledge-Aware Code Generation with Large Language Models</a:t>
            </a:r>
            <a:r>
              <a:rPr lang="ja" sz="1200" u="sng"/>
              <a:t> 2024</a:t>
            </a:r>
            <a:br>
              <a:rPr lang="ja" sz="1100"/>
            </a:br>
            <a:r>
              <a:rPr lang="ja" sz="1100" u="sng"/>
              <a:t>概要</a:t>
            </a:r>
            <a:br>
              <a:rPr lang="ja" sz="722"/>
            </a:br>
            <a:r>
              <a:rPr lang="ja" sz="764"/>
              <a:t>ChatGPTが以前に遭遇していないプログラミング問題を含む新しいデータセット「CodeF」を構築し、Pythonプログラミング競技問題用の「Knowledge Library」を開発。</a:t>
            </a:r>
            <a:br>
              <a:rPr lang="ja" sz="764"/>
            </a:br>
            <a:r>
              <a:rPr lang="ja" sz="764"/>
              <a:t>Knowledge-Aware Code Generation（KareCoder）の概念を導入し、知識ライブラリからのプロンプトと知識をLLMsのコード生成推論プロセスに統合することで、モデルの理解と問題解決能力を強化しました</a:t>
            </a:r>
            <a:endParaRPr sz="764"/>
          </a:p>
          <a:p>
            <a:pPr indent="0" lvl="0" marL="0" rtl="0" algn="l">
              <a:spcBef>
                <a:spcPts val="1200"/>
              </a:spcBef>
              <a:spcAft>
                <a:spcPts val="0"/>
              </a:spcAft>
              <a:buNone/>
            </a:pPr>
            <a:r>
              <a:rPr lang="ja" sz="1100" u="sng"/>
              <a:t>手法</a:t>
            </a:r>
            <a:br>
              <a:rPr lang="ja" sz="800"/>
            </a:br>
            <a:r>
              <a:rPr lang="ja" sz="813"/>
              <a:t>ナレッジライブラリー(Knowledge Library)</a:t>
            </a:r>
            <a:br>
              <a:rPr lang="ja" sz="813"/>
            </a:br>
            <a:r>
              <a:rPr lang="ja" sz="813"/>
              <a:t>新しいプログラミング問題に対処するために、ChatGPTにアルゴリズムやデータ構造に関する知識を装備する必要があります。この知識は、問題に対処するためのプロンプトの生成中に文脈参照情報として機能します。ナレッジライブラリーは、以下の三つの形式で構成されています：</a:t>
            </a:r>
            <a:br>
              <a:rPr lang="ja" sz="813"/>
            </a:br>
            <a:r>
              <a:rPr lang="ja" sz="813"/>
              <a:t>1. 知識の記述(Knowledge Description): アルゴリズムとデータ構造の知識に関する定義と特性の説明を提供します。この形式のライブラリーを使用することで、ChatGPTは対応するアルゴリズムとデータ構造の基本的な特性と用途を理解し、適切な問題解決のためのプロンプトを生成できます。</a:t>
            </a:r>
            <a:br>
              <a:rPr lang="ja" sz="813"/>
            </a:br>
            <a:r>
              <a:rPr lang="ja" sz="813"/>
              <a:t>2. 知識の擬似コード(Knowledge Pseudo-Code): アルゴリズムとデータ構造の擬似コード説明を提供し、プログラミングの構文を模倣してアルゴリズムとデータ構造に関わるステップと手順を説明します。このライブラリーを探求することで、ChatGPTは対応するプログラミング知識の具体的な実装を理解し、解決策に向けたプロンプトを生成できます。</a:t>
            </a:r>
            <a:br>
              <a:rPr lang="ja" sz="813"/>
            </a:br>
            <a:r>
              <a:rPr lang="ja" sz="813"/>
              <a:t>3. 擬似コードのステップに関する知識(Knowledge Step of Pseudo-Code): アルゴリズムとデータ構造に関連する擬似コードのテキスト形式での段階的説明を提供します。これにより、ChatGPTは自然言語の観点からプログラミング知識のステップと流れを理解できます。</a:t>
            </a:r>
            <a:br>
              <a:rPr lang="ja" sz="813"/>
            </a:br>
            <a:r>
              <a:rPr lang="ja" sz="813"/>
              <a:t>ナレッジライブラリーでは、greedyや動的プログラミングなどの33のアルゴリズムとデータ構造カテゴリーについて、説明、擬似コードの例、擬似コードのステップを提供しています。このコンテンツは、CodeFに補完的であり、コード生成とコード評価の分野でのモデルの訓練に統合することができます​​。</a:t>
            </a:r>
            <a:endParaRPr sz="813"/>
          </a:p>
          <a:p>
            <a:pPr indent="0" lvl="0" marL="0" rtl="0" algn="l">
              <a:spcBef>
                <a:spcPts val="1200"/>
              </a:spcBef>
              <a:spcAft>
                <a:spcPts val="0"/>
              </a:spcAft>
              <a:buNone/>
            </a:pPr>
            <a:r>
              <a:rPr lang="ja" sz="813"/>
              <a:t>KareCoderは、プログラミング問題を解決するための新しい方法です。この方法は二つの段階で構成されています：</a:t>
            </a:r>
            <a:br>
              <a:rPr lang="ja" sz="813"/>
            </a:br>
            <a:r>
              <a:rPr lang="ja" sz="813"/>
              <a:t>1. プロンプトエンジニアリングステージ(Prompt Engineering Stage): この段階では、ChatGPTはプロンプトエンジニアとして、問題を理解し、問題解決に関連するアルゴリズムやデータ構造の知識を学習およびレビューし、問題解決のためのプロンプトを生成します。</a:t>
            </a:r>
            <a:br>
              <a:rPr lang="ja" sz="813"/>
            </a:br>
            <a:r>
              <a:rPr lang="ja" sz="813"/>
              <a:t>プロンプト・エンジニアリング・ステージの入力と出力:入力にはサンプル、新しい問題とそれに対応する知識ライブラリが含まれ、出力は新しい問題に対する知識認識プロンプトです。</a:t>
            </a:r>
            <a:br>
              <a:rPr lang="ja" sz="813"/>
            </a:br>
            <a:r>
              <a:rPr lang="ja" sz="813"/>
              <a:t>1. 問題 (Q):</a:t>
            </a:r>
            <a:br>
              <a:rPr lang="ja" sz="813"/>
            </a:br>
            <a:r>
              <a:rPr lang="ja" sz="813"/>
              <a:t>- 3文字の英文字（大文字および小文字）から成る文字列sがあります。それが「YES」と等しいかどうかをチェックしてください（引用符なし）。ここで、各文字は任意のケースであることが許されます。例えば、「yES」、「Yes」、「yes」などが許容されます。</a:t>
            </a:r>
            <a:br>
              <a:rPr lang="ja" sz="813"/>
            </a:br>
            <a:r>
              <a:rPr lang="ja" sz="813"/>
              <a:t>2. 知識の記述 (K'):</a:t>
            </a:r>
            <a:br>
              <a:rPr lang="ja" sz="813"/>
            </a:br>
            <a:r>
              <a:rPr lang="ja" sz="813"/>
              <a:t>- Brute force（ブルートフォース）: ブルートフォースは、全ての可能な解を徹底的に探索する直接的な問題解決アプローチです。</a:t>
            </a:r>
            <a:br>
              <a:rPr lang="ja" sz="813"/>
            </a:br>
            <a:r>
              <a:rPr lang="ja" sz="813"/>
              <a:t>- Strings（文字列）: 文字列は、コンピュータプログラムでテキストやその他のデータを表現するために使用される文字のシーケンスです。</a:t>
            </a:r>
            <a:br>
              <a:rPr lang="ja" sz="813"/>
            </a:br>
            <a:r>
              <a:rPr lang="ja" sz="813"/>
              <a:t>3.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j)、そこに書かれた数値を𝑎𝑖𝑗とします。全ての数値は1または-1に等しいです。あなたはマス(1, 1)から始め、一度に1マス下または1マス右に動くことができます。マス(n, m)で終わりたいと思います。訪問したすべてのセル（𝑎11および𝑎𝑛𝑚を含む）に書かれた値の合計が0になるように動くことは可能ですか？</a:t>
            </a:r>
            <a:br>
              <a:rPr lang="ja" sz="813"/>
            </a:br>
            <a:r>
              <a:rPr lang="ja" sz="813"/>
              <a:t>2. 知識の記述 (K'):</a:t>
            </a:r>
            <a:br>
              <a:rPr lang="ja" sz="813"/>
            </a:br>
            <a:r>
              <a:rPr lang="ja" sz="813"/>
              <a:t>- DP（動的プログラミング）: 動的プログラミングは、複雑な問題をより小さく、より単純なサブ問題に分割して解く技術です。それは各サブ問題を一度だけ解決し、将来の使用のために解決策をテーブルに格納することを含みます。</a:t>
            </a:r>
            <a:br>
              <a:rPr lang="ja" sz="813"/>
            </a:br>
            <a:r>
              <a:rPr lang="ja" sz="813"/>
              <a:t>3.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endParaRPr sz="813"/>
          </a:p>
          <a:p>
            <a:pPr indent="0" lvl="0" marL="0" rtl="0" algn="l">
              <a:spcBef>
                <a:spcPts val="1200"/>
              </a:spcBef>
              <a:spcAft>
                <a:spcPts val="0"/>
              </a:spcAft>
              <a:buNone/>
            </a:pPr>
            <a:r>
              <a:rPr lang="ja" sz="813"/>
              <a:t>2. コーディングステージ(Coding Stage): この段階では、ChatGPTはコーダーとして、問題を調査し、プロンプトエンジニアによって提供されたプロンプトに基づいて、プログラミング言語でこの解決策を実装します。</a:t>
            </a:r>
            <a:br>
              <a:rPr lang="ja" sz="813"/>
            </a:br>
            <a:r>
              <a:rPr lang="ja" sz="813"/>
              <a:t>KareCoderのワークフローには、タグジェネレーターが組み込まれており、ナレッジライブラリーに基づいてアルゴリズムやデータ構造のタグを生成または修正することができます。これにより、各プログラミング問題をKareCoderの処理フレームワークにシームレスに統合することが可能になります​​。</a:t>
            </a:r>
            <a:br>
              <a:rPr lang="ja" sz="813"/>
            </a:br>
            <a:r>
              <a:rPr lang="ja" sz="813"/>
              <a:t>コーディング・ステージの入力と出力の説明: 入力には、サンプル、新しい問題、およびコードを生成するための対応するプロンプトが含まれます。出力は新しい問題の解決コードです。</a:t>
            </a:r>
            <a:br>
              <a:rPr lang="ja" sz="813"/>
            </a:br>
            <a:r>
              <a:rPr lang="ja" sz="813"/>
              <a:t>1. 問題 (Q):</a:t>
            </a:r>
            <a:br>
              <a:rPr lang="ja" sz="813"/>
            </a:br>
            <a:r>
              <a:rPr lang="ja" sz="813"/>
              <a:t>- 長さ3の文字列sがあり、大文字と小文字の英字で構成されています。それが「YES」と等しいかどうかをチェックしてください（引用符なし）。ここで、各文字は任意のケースであることが許されます。例えば、「yES」、「Yes」、「yes」などが許容されます。</a:t>
            </a:r>
            <a:br>
              <a:rPr lang="ja" sz="813"/>
            </a:br>
            <a:r>
              <a:rPr lang="ja" sz="813"/>
              <a:t>2.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br>
              <a:rPr lang="ja" sz="813"/>
            </a:br>
            <a:r>
              <a:rPr lang="ja" sz="813"/>
              <a:t>3. ソリューションコード (C):</a:t>
            </a:r>
            <a:br>
              <a:rPr lang="ja" sz="813"/>
            </a:br>
            <a:r>
              <a:rPr lang="ja" sz="813"/>
              <a:t>for i in range(t):</a:t>
            </a:r>
            <a:br>
              <a:rPr lang="ja" sz="813"/>
            </a:br>
            <a:r>
              <a:rPr lang="ja" sz="813"/>
              <a:t>    s = input()</a:t>
            </a:r>
            <a:br>
              <a:rPr lang="ja" sz="813"/>
            </a:br>
            <a:r>
              <a:rPr lang="ja" sz="813"/>
              <a:t>    s = s.lower()</a:t>
            </a:r>
            <a:br>
              <a:rPr lang="ja" sz="813"/>
            </a:br>
            <a:r>
              <a:rPr lang="ja" sz="813"/>
              <a:t>    print('YES' if s == 'yes' else 'NO')</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a:t>
            </a:r>
            <a:br>
              <a:rPr lang="ja" sz="813"/>
            </a:br>
            <a:r>
              <a:rPr lang="ja" sz="813"/>
              <a:t>あなたはマス(1, 1)から始め、一度に1マス下または1マス右に動くことができます。マス(n, m)で終わりたいと思います。</a:t>
            </a:r>
            <a:br>
              <a:rPr lang="ja" sz="813"/>
            </a:br>
            <a:r>
              <a:rPr lang="ja" sz="813"/>
              <a:t>訪問したすべてのセル（𝑎11および𝑎𝑛𝑚を含む）に書かれた値の合計が0になるように動くことは可能ですか？</a:t>
            </a:r>
            <a:br>
              <a:rPr lang="ja" sz="813"/>
            </a:br>
            <a:r>
              <a:rPr lang="ja" sz="813"/>
              <a:t>2.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br>
              <a:rPr lang="ja" sz="813"/>
            </a:br>
            <a:r>
              <a:rPr lang="ja" sz="813"/>
              <a:t>3. ソリューションコード (C):</a:t>
            </a:r>
            <a:br>
              <a:rPr lang="ja" sz="813"/>
            </a:br>
            <a:r>
              <a:rPr lang="ja" sz="813"/>
              <a:t>dp = [0] * (m + 1) # DP initialization.</a:t>
            </a:r>
            <a:br>
              <a:rPr lang="ja" sz="813"/>
            </a:br>
            <a:r>
              <a:rPr lang="ja" sz="813"/>
              <a:t>for i in range(n): # DP body.</a:t>
            </a:r>
            <a:br>
              <a:rPr lang="ja" sz="813"/>
            </a:br>
            <a:r>
              <a:rPr lang="ja" sz="813"/>
              <a:t>    dp[0] = int(not i) # DP boundary conditions.</a:t>
            </a:r>
            <a:br>
              <a:rPr lang="ja" sz="813"/>
            </a:br>
            <a:r>
              <a:rPr lang="ja" sz="813"/>
              <a:t>    for j in range(m): # DP status transfer.</a:t>
            </a:r>
            <a:br>
              <a:rPr lang="ja" sz="813"/>
            </a:br>
            <a:r>
              <a:rPr lang="ja" sz="813"/>
              <a:t>        dp[j + 1] = (dp[j] | dp[j + 1]) &lt;&lt; (a[i][j] == -1)</a:t>
            </a:r>
            <a:br>
              <a:rPr lang="ja" sz="813"/>
            </a:br>
            <a:r>
              <a:rPr lang="ja" sz="813"/>
              <a:t>    if dp[-1] &amp; (1 &lt;&lt; ((n + m - 1) // 2)): # DP result check.</a:t>
            </a:r>
            <a:br>
              <a:rPr lang="ja" sz="813"/>
            </a:br>
            <a:r>
              <a:rPr lang="ja" sz="813"/>
              <a:t>        print("YES")</a:t>
            </a:r>
            <a:br>
              <a:rPr lang="ja" sz="813"/>
            </a:br>
            <a:r>
              <a:rPr lang="ja" sz="813"/>
              <a:t>    else:</a:t>
            </a:r>
            <a:br>
              <a:rPr lang="ja" sz="813"/>
            </a:br>
            <a:r>
              <a:rPr lang="ja" sz="813"/>
              <a:t>        print("NO")</a:t>
            </a:r>
            <a:endParaRPr sz="813"/>
          </a:p>
          <a:p>
            <a:pPr indent="0" lvl="0" marL="0" rtl="0" algn="l">
              <a:spcBef>
                <a:spcPts val="1200"/>
              </a:spcBef>
              <a:spcAft>
                <a:spcPts val="1200"/>
              </a:spcAft>
              <a:buNone/>
            </a:pPr>
            <a:r>
              <a:rPr lang="ja" sz="1122" u="sng"/>
              <a:t>結果</a:t>
            </a:r>
            <a:br>
              <a:rPr lang="ja" sz="1122"/>
            </a:br>
            <a:r>
              <a:rPr lang="ja" sz="822"/>
              <a:t>KareCoderは、CodeFおよびAPPSデータセットにおいて、特に新規の問題に対する優れた性能を発揮しました。</a:t>
            </a:r>
            <a:endParaRPr sz="822"/>
          </a:p>
        </p:txBody>
      </p:sp>
      <p:pic>
        <p:nvPicPr>
          <p:cNvPr id="419" name="Google Shape;419;p73"/>
          <p:cNvPicPr preferRelativeResize="0"/>
          <p:nvPr/>
        </p:nvPicPr>
        <p:blipFill>
          <a:blip r:embed="rId3">
            <a:alphaModFix/>
          </a:blip>
          <a:stretch>
            <a:fillRect/>
          </a:stretch>
        </p:blipFill>
        <p:spPr>
          <a:xfrm>
            <a:off x="3993150" y="2850550"/>
            <a:ext cx="4998450" cy="2199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AUTOACT: Automatic Agent Learning from Scratch via Self-Planning</a:t>
            </a:r>
            <a:r>
              <a:rPr lang="ja" sz="1200" u="sng"/>
              <a:t> 2024</a:t>
            </a:r>
            <a:endParaRPr sz="1100"/>
          </a:p>
          <a:p>
            <a:pPr indent="0" lvl="0" marL="0" rtl="0" algn="l">
              <a:spcBef>
                <a:spcPts val="1200"/>
              </a:spcBef>
              <a:spcAft>
                <a:spcPts val="0"/>
              </a:spcAft>
              <a:buNone/>
            </a:pPr>
            <a:r>
              <a:rPr lang="ja" sz="1100" u="sng"/>
              <a:t>概要</a:t>
            </a:r>
            <a:br>
              <a:rPr lang="ja" sz="722"/>
            </a:br>
            <a:r>
              <a:rPr lang="ja" sz="764"/>
              <a:t>大規模注釈付きデータや閉鎖ソースモデルからの合成軌跡に依存しない自動エージェント学習フレームワークであるAUTOACTを提案</a:t>
            </a:r>
            <a:br>
              <a:rPr lang="ja" sz="764"/>
            </a:br>
            <a:r>
              <a:rPr lang="ja" sz="764"/>
              <a:t>AUTOACTは限定されたデータとツールライブラリを使用して、人間や強力なクローズドソースモデルの助けを借りずに、自動的に計画軌跡を合成し、タスク情報と合成された軌跡に基づいてサブエージェント群を生成し、タスクを実行します</a:t>
            </a:r>
            <a:br>
              <a:rPr lang="ja" sz="764"/>
            </a:br>
            <a:r>
              <a:rPr lang="ja" sz="764"/>
              <a:t>https://github.com/zjunlp/AutoAct　コードは入ってなかった…</a:t>
            </a:r>
            <a:endParaRPr sz="764"/>
          </a:p>
          <a:p>
            <a:pPr indent="0" lvl="0" marL="0" rtl="0" algn="l">
              <a:spcBef>
                <a:spcPts val="1200"/>
              </a:spcBef>
              <a:spcAft>
                <a:spcPts val="0"/>
              </a:spcAft>
              <a:buNone/>
            </a:pPr>
            <a:r>
              <a:rPr lang="ja" sz="1100" u="sng"/>
              <a:t>手法</a:t>
            </a:r>
            <a:br>
              <a:rPr lang="ja" sz="800"/>
            </a:br>
            <a:r>
              <a:rPr lang="ja" sz="813"/>
              <a:t>AUTOACTは、ユーザー提供の限定データ例から始まり、メタエージェントを使用して</a:t>
            </a:r>
            <a:br>
              <a:rPr lang="ja" sz="813"/>
            </a:br>
            <a:r>
              <a:rPr lang="ja" sz="813"/>
              <a:t>拡張データベースを自己指示によって取得、続いて、準備されたツールライブラリを用いて、</a:t>
            </a:r>
            <a:br>
              <a:rPr lang="ja" sz="813"/>
            </a:br>
            <a:r>
              <a:rPr lang="ja" sz="813"/>
              <a:t>メタエージェントが自動的に計画軌跡を合成し、セル分化に似た労働分担戦略を提案することで、</a:t>
            </a:r>
            <a:br>
              <a:rPr lang="ja" sz="813"/>
            </a:br>
            <a:r>
              <a:rPr lang="ja" sz="813"/>
              <a:t>タスク分解、ツール呼び出し、自己反映の異なる機能を持つ三つのサブエージェントに分化する。</a:t>
            </a:r>
            <a:endParaRPr sz="813"/>
          </a:p>
          <a:p>
            <a:pPr indent="0" lvl="0" marL="0" rtl="0" algn="l">
              <a:spcBef>
                <a:spcPts val="1200"/>
              </a:spcBef>
              <a:spcAft>
                <a:spcPts val="0"/>
              </a:spcAft>
              <a:buNone/>
            </a:pPr>
            <a:r>
              <a:rPr lang="ja" sz="813"/>
              <a:t>図2は、AUTOACTフレームワークの概要を示しています。まず</a:t>
            </a:r>
            <a:br>
              <a:rPr lang="ja" sz="813"/>
            </a:br>
            <a:r>
              <a:rPr lang="ja" sz="813"/>
              <a:t>自己指示（"self-instruct to extend the task database from scratch"）によりタスクデータベースを</a:t>
            </a:r>
            <a:br>
              <a:rPr lang="ja" sz="813"/>
            </a:br>
            <a:r>
              <a:rPr lang="ja" sz="813"/>
              <a:t>ゼロから拡張し、次にMETA-AGENTは自己計画（"self-instruct to planning"）を用いて</a:t>
            </a:r>
            <a:br>
              <a:rPr lang="ja" sz="813"/>
            </a:br>
            <a:r>
              <a:rPr lang="ja" sz="813"/>
              <a:t>自動エージェント学習を行います。これには自動ツール選択（"automatic tool selection"）を行い、</a:t>
            </a:r>
            <a:br>
              <a:rPr lang="ja" sz="813"/>
            </a:br>
            <a:r>
              <a:rPr lang="ja" sz="813"/>
              <a:t>選ばれたツールを使用して軌跡合成（"trajectories synthesis"）します。</a:t>
            </a:r>
            <a:br>
              <a:rPr lang="ja" sz="813"/>
            </a:br>
            <a:r>
              <a:rPr lang="ja" sz="813"/>
              <a:t>次に、合成された軌跡を用いて、META-AGENTはさまざまなサブエージェントに</a:t>
            </a:r>
            <a:br>
              <a:rPr lang="ja" sz="813"/>
            </a:br>
            <a:r>
              <a:rPr lang="ja" sz="813"/>
              <a:t>自己分化（"self-differentiation"）し、それぞれのサブエージェントが特定の役割を担います。</a:t>
            </a:r>
            <a:br>
              <a:rPr lang="ja" sz="813"/>
            </a:br>
            <a:r>
              <a:rPr lang="ja" sz="813"/>
              <a:t>最後に、これらのサブエージェントが協力してグループ計画（"group planning"）を行い、</a:t>
            </a:r>
            <a:br>
              <a:rPr lang="ja" sz="813"/>
            </a:br>
            <a:r>
              <a:rPr lang="ja" sz="813"/>
              <a:t>タスクを達成するためのプロセスを完了します。</a:t>
            </a:r>
            <a:br>
              <a:rPr lang="ja" sz="813"/>
            </a:br>
            <a:r>
              <a:rPr lang="ja" sz="813"/>
              <a:t>自己分化は、LoRAファインチューニングを利用した効率的な学習プロセスです</a:t>
            </a:r>
            <a:br>
              <a:rPr lang="ja" sz="813"/>
            </a:br>
            <a:r>
              <a:rPr lang="ja" sz="813"/>
              <a:t>（"parameter-efficient fine-tuning process to achieve resource-efficient learning"）。</a:t>
            </a:r>
            <a:endParaRPr sz="813"/>
          </a:p>
          <a:p>
            <a:pPr indent="0" lvl="0" marL="0" rtl="0" algn="l">
              <a:spcBef>
                <a:spcPts val="1200"/>
              </a:spcBef>
              <a:spcAft>
                <a:spcPts val="0"/>
              </a:spcAft>
              <a:buNone/>
            </a:pPr>
            <a:r>
              <a:t/>
            </a:r>
            <a:endParaRPr sz="1122" u="sng"/>
          </a:p>
          <a:p>
            <a:pPr indent="0" lvl="0" marL="0" rtl="0" algn="l">
              <a:spcBef>
                <a:spcPts val="1200"/>
              </a:spcBef>
              <a:spcAft>
                <a:spcPts val="0"/>
              </a:spcAft>
              <a:buNone/>
            </a:pPr>
            <a:r>
              <a:t/>
            </a:r>
            <a:endParaRPr sz="1122" u="sng"/>
          </a:p>
          <a:p>
            <a:pPr indent="0" lvl="0" marL="0" rtl="0" algn="l">
              <a:spcBef>
                <a:spcPts val="1200"/>
              </a:spcBef>
              <a:spcAft>
                <a:spcPts val="1200"/>
              </a:spcAft>
              <a:buNone/>
            </a:pPr>
            <a:r>
              <a:rPr lang="ja" sz="1122" u="sng"/>
              <a:t>結果</a:t>
            </a:r>
            <a:br>
              <a:rPr lang="ja" sz="1122"/>
            </a:br>
            <a:r>
              <a:rPr lang="ja" sz="822"/>
              <a:t>AUTOACTは、大規模注釈付きデータや閉鎖ソースモデルに依存せず、明確な労働分担を用いてタスクを自動的に学習する能力を示しました。AUTOACTの現在の実装は、特定のタスクやデータセットに特化しており、他の複雑なタスクや異なる種類のデータセットに対する汎用性や適応性に関してはさらなる検証が必要です。</a:t>
            </a:r>
            <a:endParaRPr sz="822"/>
          </a:p>
        </p:txBody>
      </p:sp>
      <p:pic>
        <p:nvPicPr>
          <p:cNvPr id="425" name="Google Shape;425;p74"/>
          <p:cNvPicPr preferRelativeResize="0"/>
          <p:nvPr/>
        </p:nvPicPr>
        <p:blipFill>
          <a:blip r:embed="rId3">
            <a:alphaModFix/>
          </a:blip>
          <a:stretch>
            <a:fillRect/>
          </a:stretch>
        </p:blipFill>
        <p:spPr>
          <a:xfrm>
            <a:off x="4674575" y="1090225"/>
            <a:ext cx="4469425" cy="3366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AUTOACT: Automatic Agent Learning from Scratch via Self-Planning 2024</a:t>
            </a:r>
            <a:endParaRPr sz="1100"/>
          </a:p>
          <a:p>
            <a:pPr indent="0" lvl="0" marL="0" rtl="0" algn="l">
              <a:spcBef>
                <a:spcPts val="1200"/>
              </a:spcBef>
              <a:spcAft>
                <a:spcPts val="0"/>
              </a:spcAft>
              <a:buNone/>
            </a:pPr>
            <a:r>
              <a:rPr lang="ja" sz="764"/>
              <a:t>自己指示（"self-instruct to extend the task database from scratch"）のプロンプト:</a:t>
            </a:r>
            <a:br>
              <a:rPr lang="ja" sz="764"/>
            </a:br>
            <a:r>
              <a:rPr lang="ja" sz="764"/>
              <a:t>「あなたにはQAペア生成器として、以下のように記述されたタスクで使用する高品質な質問を生成してほしいです。</a:t>
            </a:r>
            <a:br>
              <a:rPr lang="ja" sz="764"/>
            </a:br>
            <a:r>
              <a:rPr lang="ja" sz="764"/>
              <a:t>タスク名：[task_name]</a:t>
            </a:r>
            <a:br>
              <a:rPr lang="ja" sz="764"/>
            </a:br>
            <a:r>
              <a:rPr lang="ja" sz="764"/>
              <a:t>タスク説明：[task_description]</a:t>
            </a:r>
            <a:br>
              <a:rPr lang="ja" sz="764"/>
            </a:br>
            <a:r>
              <a:rPr lang="ja" sz="764"/>
              <a:t>ここにいくつかのタスクからのQ&amp;Aペア例があります：</a:t>
            </a:r>
            <a:br>
              <a:rPr lang="ja" sz="764"/>
            </a:br>
            <a:r>
              <a:rPr lang="ja" sz="764"/>
              <a:t>[QA_pairs]</a:t>
            </a:r>
            <a:br>
              <a:rPr lang="ja" sz="764"/>
            </a:br>
            <a:r>
              <a:rPr lang="ja" sz="764"/>
              <a:t>上記の情報と例に模倣して、最終回答に至るまでに複数の推理ステップが必要な、難易度が異なる幅広いトピックをカバーする[gen_num_per_round]個の新しい異なる質問回答ペアを生成してください。フォーマットは以下のようになります：</a:t>
            </a:r>
            <a:br>
              <a:rPr lang="ja" sz="764"/>
            </a:br>
            <a:r>
              <a:rPr lang="ja" sz="764"/>
              <a:t>[one_example]」</a:t>
            </a:r>
            <a:endParaRPr sz="764"/>
          </a:p>
          <a:p>
            <a:pPr indent="0" lvl="0" marL="0" rtl="0" algn="l">
              <a:spcBef>
                <a:spcPts val="1200"/>
              </a:spcBef>
              <a:spcAft>
                <a:spcPts val="0"/>
              </a:spcAft>
              <a:buNone/>
            </a:pPr>
            <a:r>
              <a:rPr lang="ja" sz="764"/>
              <a:t>自動ツール選択（"automatic tool selection"）のプロンプト:</a:t>
            </a:r>
            <a:br>
              <a:rPr lang="ja" sz="764"/>
            </a:br>
            <a:r>
              <a:rPr lang="ja" sz="764"/>
              <a:t>「複雑なタスクを成功裏に完了するには、通常、三種類のエージェントの協力が必要です：</a:t>
            </a:r>
            <a:br>
              <a:rPr lang="ja" sz="764"/>
            </a:br>
            <a:r>
              <a:rPr lang="ja" sz="764"/>
              <a:t>1. プランエージェント。このエージェントはベンチマークの具体的な実行プロセスを計画し、他の専門言語モデルをいつ呼び出すかを決定することで、与えられたタスクを解決します；</a:t>
            </a:r>
            <a:br>
              <a:rPr lang="ja" sz="764"/>
            </a:br>
            <a:r>
              <a:rPr lang="ja" sz="764"/>
              <a:t>2. ツールエージェント。このエージェントは、タスクに取り組む際に特定のツールをどのように使用するかを決定します。ツールには、タスク環境内のインタラクティブツールや外部ツールやモデルが含まれます。ツールエージェントには、柔軟に選択できるさまざまなツールが含まれています；</a:t>
            </a:r>
            <a:br>
              <a:rPr lang="ja" sz="764"/>
            </a:br>
            <a:r>
              <a:rPr lang="ja" sz="764"/>
              <a:t>3. リフレクトエージェント。このエージェントは歴史的情報と回答を反映して、応答が提供されたクエリと一致しているかを評価します。</a:t>
            </a:r>
            <a:br>
              <a:rPr lang="ja" sz="764"/>
            </a:br>
            <a:r>
              <a:rPr lang="ja" sz="764"/>
              <a:t>何よりも、ツールエージェントには柔軟に選択できる多くのツールが含まれています。あなたのタスクは、与えられたタスクを解決するために3つのツールライブラリからツールを選択することです。すべてのツールは言語モデルに基づいており、その入力と出力はテキストでなければなりません。あなたは追加の出力なしに、順番にツールの名前と説明のみを提供する必要があります。</a:t>
            </a:r>
            <a:br>
              <a:rPr lang="ja" sz="764"/>
            </a:br>
            <a:r>
              <a:rPr lang="ja" sz="764"/>
              <a:t>タスクプロンプトテンプレート</a:t>
            </a:r>
            <a:br>
              <a:rPr lang="ja" sz="764"/>
            </a:br>
            <a:r>
              <a:rPr lang="ja" sz="764"/>
              <a:t>以下は、与えられたタスク名と説明であり、上記のルールに従ってツールライブラリから対応する3つのツールを一行に一つのツールの形式で選択する必要があります。</a:t>
            </a:r>
            <a:br>
              <a:rPr lang="ja" sz="764"/>
            </a:br>
            <a:r>
              <a:rPr lang="ja" sz="764"/>
              <a:t>タスク名：[task_name]</a:t>
            </a:r>
            <a:br>
              <a:rPr lang="ja" sz="764"/>
            </a:br>
            <a:r>
              <a:rPr lang="ja" sz="764"/>
              <a:t>タスク説明：[task_description]</a:t>
            </a:r>
            <a:br>
              <a:rPr lang="ja" sz="764"/>
            </a:br>
            <a:r>
              <a:rPr lang="ja" sz="764"/>
              <a:t>ツールライブラリ：[list_of_tools]」</a:t>
            </a:r>
            <a:endParaRPr sz="764"/>
          </a:p>
          <a:p>
            <a:pPr indent="0" lvl="0" marL="0" rtl="0" algn="l">
              <a:spcBef>
                <a:spcPts val="1200"/>
              </a:spcBef>
              <a:spcAft>
                <a:spcPts val="1200"/>
              </a:spcAft>
              <a:buNone/>
            </a:pPr>
            <a:r>
              <a:rPr lang="ja" sz="764"/>
              <a:t>軌跡合成（"trajectories synthesis"）のプロンプト:</a:t>
            </a:r>
            <a:br>
              <a:rPr lang="ja" sz="764"/>
            </a:br>
            <a:r>
              <a:rPr lang="ja" sz="764"/>
              <a:t>「あなたにはタスクで熟練した質問回答者として優れることを期待しています。</a:t>
            </a:r>
            <a:br>
              <a:rPr lang="ja" sz="764"/>
            </a:br>
            <a:r>
              <a:rPr lang="ja" sz="764"/>
              <a:t>タスク名：[task_name]</a:t>
            </a:r>
            <a:br>
              <a:rPr lang="ja" sz="764"/>
            </a:br>
            <a:r>
              <a:rPr lang="ja" sz="764"/>
              <a:t>タスク説明：[task_description]</a:t>
            </a:r>
            <a:br>
              <a:rPr lang="ja" sz="764"/>
            </a:br>
            <a:r>
              <a:rPr lang="ja" sz="764"/>
              <a:t>考え、行動、観察のステップを交えながら、質問応答タスクを解決してください。</a:t>
            </a:r>
            <a:br>
              <a:rPr lang="ja" sz="764"/>
            </a:br>
            <a:r>
              <a:rPr lang="ja" sz="764"/>
              <a:t>考えは現状について推理することができ、行動には[action_num]タイプがあります：</a:t>
            </a:r>
            <a:br>
              <a:rPr lang="ja" sz="764"/>
            </a:br>
            <a:r>
              <a:rPr lang="ja" sz="764"/>
              <a:t>自動ツール選択から選ばれた行動リスト[name, definition , usage]</a:t>
            </a:r>
            <a:br>
              <a:rPr lang="ja" sz="764"/>
            </a:br>
            <a:r>
              <a:rPr lang="ja" sz="764"/>
              <a:t>質問：[question][scratchpad]」</a:t>
            </a:r>
            <a:endParaRPr sz="764"/>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ReAct: Synergizing Reasoning and Acting in Language Models</a:t>
            </a:r>
            <a:r>
              <a:rPr lang="ja" sz="1200" u="sng"/>
              <a:t> 2023</a:t>
            </a:r>
            <a:endParaRPr sz="1100"/>
          </a:p>
          <a:p>
            <a:pPr indent="0" lvl="0" marL="0" rtl="0" algn="l">
              <a:spcBef>
                <a:spcPts val="1200"/>
              </a:spcBef>
              <a:spcAft>
                <a:spcPts val="0"/>
              </a:spcAft>
              <a:buNone/>
            </a:pPr>
            <a:r>
              <a:rPr lang="ja" sz="1100" u="sng"/>
              <a:t>概要</a:t>
            </a:r>
            <a:br>
              <a:rPr lang="ja" sz="722"/>
            </a:br>
            <a:r>
              <a:rPr lang="ja" sz="764"/>
              <a:t>LLMに目的の達成に必要なタスクを検討・認識(Reasoning)させ、外部APIを使用(Act)して結果をプロンプトに付与して回答させる方法</a:t>
            </a:r>
            <a:br>
              <a:rPr lang="ja" sz="764"/>
            </a:br>
            <a:r>
              <a:rPr lang="ja" sz="764"/>
              <a:t>特に、HotpotQAとFeverの問題解決タスクや、ALFWorldとWebShopのインタラクティブ意思決定ベンチマークで、最先端のベースラインを上回る効果を示しました。</a:t>
            </a:r>
            <a:br>
              <a:rPr lang="ja" sz="764"/>
            </a:br>
            <a:r>
              <a:rPr lang="ja" sz="764"/>
              <a:t>https://react-lm.github.io/</a:t>
            </a:r>
            <a:endParaRPr sz="764"/>
          </a:p>
          <a:p>
            <a:pPr indent="0" lvl="0" marL="0" rtl="0" algn="l">
              <a:spcBef>
                <a:spcPts val="1200"/>
              </a:spcBef>
              <a:spcAft>
                <a:spcPts val="0"/>
              </a:spcAft>
              <a:buNone/>
            </a:pPr>
            <a:r>
              <a:rPr lang="ja" sz="1100" u="sng"/>
              <a:t>手法</a:t>
            </a:r>
            <a:br>
              <a:rPr lang="ja" sz="800"/>
            </a:br>
            <a:r>
              <a:rPr lang="ja" sz="813"/>
              <a:t>ReActは、推論トレースとタスク固有の推論と行動を交互に生成することで、モデルが計画を誘導、追跡、更新し、例外を処理するのを助けることを目指します。</a:t>
            </a:r>
            <a:br>
              <a:rPr lang="ja" sz="813"/>
            </a:br>
            <a:r>
              <a:rPr lang="ja" sz="813"/>
              <a:t>このアプローチは、HotpotQA（質問応答）とFever（事実検証）のタスク、およびALFWorldとWebShopの二つのインタラクティブ意思決定ベンチマークで評価されました。</a:t>
            </a:r>
            <a:endParaRPr sz="813"/>
          </a:p>
          <a:p>
            <a:pPr indent="0" lvl="0" marL="0" rtl="0" algn="l">
              <a:spcBef>
                <a:spcPts val="1200"/>
              </a:spcBef>
              <a:spcAft>
                <a:spcPts val="1200"/>
              </a:spcAft>
              <a:buNone/>
            </a:pPr>
            <a:r>
              <a:rPr lang="ja" sz="1122" u="sng"/>
              <a:t>結果</a:t>
            </a:r>
            <a:br>
              <a:rPr lang="ja" sz="1122"/>
            </a:br>
            <a:r>
              <a:rPr lang="ja" sz="822"/>
              <a:t> ReActの効果は、推論トレースを活用することで、モデルがより人間らしいタスク解決軌跡を生成し、理解と信頼性を向上させることにあります。また、ReActは、言語と行動の間のシナジーを促進し、モデルが外部ソースからの追加情報を取り入れることを可能にします。</a:t>
            </a:r>
            <a:br>
              <a:rPr lang="ja" sz="822"/>
            </a:br>
            <a:r>
              <a:rPr lang="ja" sz="822"/>
              <a:t>ReActは、質問応答、事実検証、インタラクティブな意思決定タスクなど、さまざまな言語と決定作成タスクに適用可能であり、モデルの解釈可能性、信頼性、診断可能性を高めることができます。</a:t>
            </a:r>
            <a:endParaRPr sz="822"/>
          </a:p>
        </p:txBody>
      </p:sp>
      <p:pic>
        <p:nvPicPr>
          <p:cNvPr id="436" name="Google Shape;436;p76"/>
          <p:cNvPicPr preferRelativeResize="0"/>
          <p:nvPr/>
        </p:nvPicPr>
        <p:blipFill>
          <a:blip r:embed="rId3">
            <a:alphaModFix/>
          </a:blip>
          <a:stretch>
            <a:fillRect/>
          </a:stretch>
        </p:blipFill>
        <p:spPr>
          <a:xfrm>
            <a:off x="64750" y="3084150"/>
            <a:ext cx="6392699" cy="1723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7"/>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Self-Contrast: Better Reflection Through Inconsistent Solving Perspectives 2024</a:t>
            </a:r>
            <a:endParaRPr sz="1100"/>
          </a:p>
          <a:p>
            <a:pPr indent="0" lvl="0" marL="0" rtl="0" algn="l">
              <a:lnSpc>
                <a:spcPct val="100000"/>
              </a:lnSpc>
              <a:spcBef>
                <a:spcPts val="1200"/>
              </a:spcBef>
              <a:spcAft>
                <a:spcPts val="0"/>
              </a:spcAft>
              <a:buNone/>
            </a:pPr>
            <a:r>
              <a:rPr lang="ja" sz="1100" u="sng"/>
              <a:t>概要</a:t>
            </a:r>
            <a:br>
              <a:rPr lang="ja" sz="722"/>
            </a:br>
            <a:r>
              <a:rPr lang="ja" sz="764"/>
              <a:t>内省能力に焦点を当て、外部フィードバックがない場合にLLMの内省が不安定になることを示しています。自己評価に基づくフィードバックの品質が主な問題であり、LLMが過信または高いランダム性を示すことがあります。これを解決するために、「Self-Contrast」手法を提案し、異なる解決視点を探求し、それらの違いを対比して、不一致を解消することでLLMの反省を促します。</a:t>
            </a:r>
            <a:endParaRPr sz="764"/>
          </a:p>
          <a:p>
            <a:pPr indent="0" lvl="0" marL="0" rtl="0" algn="l">
              <a:lnSpc>
                <a:spcPct val="100000"/>
              </a:lnSpc>
              <a:spcBef>
                <a:spcPts val="1200"/>
              </a:spcBef>
              <a:spcAft>
                <a:spcPts val="0"/>
              </a:spcAft>
              <a:buNone/>
            </a:pPr>
            <a:r>
              <a:rPr lang="ja" sz="1100" u="sng"/>
              <a:t>手法</a:t>
            </a:r>
            <a:br>
              <a:rPr lang="ja" sz="800"/>
            </a:br>
            <a:r>
              <a:rPr lang="ja" sz="813"/>
              <a:t>Self-Contrastは、異なる視点から問題を解決するためのプロンプトを自動生成し、生成された解答間の差異を対比して、不一致を特定し、それに基づいてLLMが自己反省を行うプロセスです。この手法は、多様な視点を生成し、それらの違いを比較することにより、より正確な自己修正を可能にします。</a:t>
            </a:r>
            <a:endParaRPr sz="813"/>
          </a:p>
          <a:p>
            <a:pPr indent="0" lvl="0" marL="0" rtl="0" algn="l">
              <a:lnSpc>
                <a:spcPct val="100000"/>
              </a:lnSpc>
              <a:spcBef>
                <a:spcPts val="1200"/>
              </a:spcBef>
              <a:spcAft>
                <a:spcPts val="0"/>
              </a:spcAft>
              <a:buNone/>
            </a:pPr>
            <a:r>
              <a:rPr lang="ja" sz="813"/>
              <a:t>Baseline Promptsには、標準プロンプトとCoTプロンプト、自己整合性ベースライン用のシンプルなプロンプトが使用されます。各実験は10回実行され、その結果の平均が取られます。</a:t>
            </a:r>
            <a:br>
              <a:rPr lang="ja" sz="813"/>
            </a:br>
            <a:r>
              <a:rPr lang="ja" sz="813"/>
              <a:t>数学推論：あなたは数学の先生です。数学の問題を一歩ずつ解決しましょう。問題は{input}です。</a:t>
            </a:r>
            <a:br>
              <a:rPr lang="ja" sz="813"/>
            </a:br>
            <a:r>
              <a:rPr lang="ja" sz="813"/>
              <a:t>創造的翻訳：あなたは翻訳の専門家です。中国語を正確に英語に翻訳してください。中国語の文は{input}です。</a:t>
            </a:r>
            <a:endParaRPr sz="813"/>
          </a:p>
          <a:p>
            <a:pPr indent="0" lvl="0" marL="0" rtl="0" algn="l">
              <a:lnSpc>
                <a:spcPct val="100000"/>
              </a:lnSpc>
              <a:spcBef>
                <a:spcPts val="1200"/>
              </a:spcBef>
              <a:spcAft>
                <a:spcPts val="0"/>
              </a:spcAft>
              <a:buNone/>
            </a:pPr>
            <a:r>
              <a:rPr lang="ja" sz="813"/>
              <a:t>自己反映用プロンプトでは、自己反映ベースライン用に10のプロンプトが設計されています。各実験は初期反応-評価-修正のパターンに従います。初期反応のプロンプトは、前の実験（標準プロンプト）と一致しています。</a:t>
            </a:r>
            <a:endParaRPr sz="813"/>
          </a:p>
          <a:p>
            <a:pPr indent="0" lvl="0" marL="0" rtl="0" algn="l">
              <a:lnSpc>
                <a:spcPct val="100000"/>
              </a:lnSpc>
              <a:spcBef>
                <a:spcPts val="1200"/>
              </a:spcBef>
              <a:spcAft>
                <a:spcPts val="0"/>
              </a:spcAft>
              <a:buNone/>
            </a:pPr>
            <a:r>
              <a:rPr lang="ja" sz="813"/>
              <a:t>1:</a:t>
            </a:r>
            <a:br>
              <a:rPr lang="ja" sz="813"/>
            </a:br>
            <a:r>
              <a:rPr lang="ja" sz="813"/>
              <a:t>評価：前の回答を慎重に検討し、正確性について詳細なフィードバックを提供してください。</a:t>
            </a:r>
            <a:br>
              <a:rPr lang="ja" sz="813"/>
            </a:br>
            <a:r>
              <a:rPr lang="ja" sz="813"/>
              <a:t>修正：フィードバックに基づいて前の回答を改善してください。</a:t>
            </a:r>
            <a:endParaRPr sz="813"/>
          </a:p>
          <a:p>
            <a:pPr indent="0" lvl="0" marL="0" rtl="0" algn="l">
              <a:lnSpc>
                <a:spcPct val="100000"/>
              </a:lnSpc>
              <a:spcBef>
                <a:spcPts val="1200"/>
              </a:spcBef>
              <a:spcAft>
                <a:spcPts val="0"/>
              </a:spcAft>
              <a:buNone/>
            </a:pPr>
            <a:r>
              <a:rPr lang="ja" sz="813"/>
              <a:t>2:</a:t>
            </a:r>
            <a:br>
              <a:rPr lang="ja" sz="813"/>
            </a:br>
            <a:r>
              <a:rPr lang="ja" sz="813"/>
              <a:t>評価：以前の回答をエラーがないかどうか確認し、詳細なフィードバックを提供してください。</a:t>
            </a:r>
            <a:br>
              <a:rPr lang="ja" sz="813"/>
            </a:br>
            <a:r>
              <a:rPr lang="ja" sz="813"/>
              <a:t>修正：フィードバックに基づいて前の回答を改善してください。質問がなければ、前の解決策を繰り返してください。</a:t>
            </a:r>
            <a:endParaRPr sz="813"/>
          </a:p>
          <a:p>
            <a:pPr indent="0" lvl="0" marL="0" rtl="0" algn="l">
              <a:lnSpc>
                <a:spcPct val="100000"/>
              </a:lnSpc>
              <a:spcBef>
                <a:spcPts val="1200"/>
              </a:spcBef>
              <a:spcAft>
                <a:spcPts val="0"/>
              </a:spcAft>
              <a:buNone/>
            </a:pPr>
            <a:r>
              <a:rPr lang="ja" sz="813"/>
              <a:t>3:</a:t>
            </a:r>
            <a:br>
              <a:rPr lang="ja" sz="813"/>
            </a:br>
            <a:r>
              <a:rPr lang="ja" sz="813"/>
              <a:t>評価：前の回答が正しいかどうか、もし間違っていればどこが間違っているか指摘してください。</a:t>
            </a:r>
            <a:br>
              <a:rPr lang="ja" sz="813"/>
            </a:br>
            <a:r>
              <a:rPr lang="ja" sz="813"/>
              <a:t>修正：前の回答を改善してください。</a:t>
            </a:r>
            <a:endParaRPr sz="813"/>
          </a:p>
          <a:p>
            <a:pPr indent="0" lvl="0" marL="0" rtl="0" algn="l">
              <a:lnSpc>
                <a:spcPct val="100000"/>
              </a:lnSpc>
              <a:spcBef>
                <a:spcPts val="1200"/>
              </a:spcBef>
              <a:spcAft>
                <a:spcPts val="0"/>
              </a:spcAft>
              <a:buNone/>
            </a:pPr>
            <a:r>
              <a:rPr lang="ja" sz="813"/>
              <a:t>4:</a:t>
            </a:r>
            <a:br>
              <a:rPr lang="ja" sz="813"/>
            </a:br>
            <a:r>
              <a:rPr lang="ja" sz="813"/>
              <a:t>評価：前の回答の品質を慎重に評価し、何か適切ではないと感じる点を指摘してください。</a:t>
            </a:r>
            <a:br>
              <a:rPr lang="ja" sz="813"/>
            </a:br>
            <a:r>
              <a:rPr lang="ja" sz="813"/>
              <a:t>修正：フィードバックのコメントを慎重に考慮し、答えを再生成してください。</a:t>
            </a:r>
            <a:endParaRPr sz="813"/>
          </a:p>
          <a:p>
            <a:pPr indent="0" lvl="0" marL="0" rtl="0" algn="l">
              <a:lnSpc>
                <a:spcPct val="100000"/>
              </a:lnSpc>
              <a:spcBef>
                <a:spcPts val="1200"/>
              </a:spcBef>
              <a:spcAft>
                <a:spcPts val="0"/>
              </a:spcAft>
              <a:buNone/>
            </a:pPr>
            <a:r>
              <a:rPr lang="ja" sz="813"/>
              <a:t>5:</a:t>
            </a:r>
            <a:br>
              <a:rPr lang="ja" sz="813"/>
            </a:br>
            <a:r>
              <a:rPr lang="ja" sz="813"/>
              <a:t>評価：前の回答にエラーがないかダブルチェックしてください。エラーがあれば、それを指摘してください。</a:t>
            </a:r>
            <a:br>
              <a:rPr lang="ja" sz="813"/>
            </a:br>
            <a:r>
              <a:rPr lang="ja" sz="813"/>
              <a:t>修正：フィードバックを注意深く読み、回答を改善してください。</a:t>
            </a:r>
            <a:endParaRPr sz="813"/>
          </a:p>
          <a:p>
            <a:pPr indent="0" lvl="0" marL="0" rtl="0" algn="l">
              <a:lnSpc>
                <a:spcPct val="100000"/>
              </a:lnSpc>
              <a:spcBef>
                <a:spcPts val="1200"/>
              </a:spcBef>
              <a:spcAft>
                <a:spcPts val="0"/>
              </a:spcAft>
              <a:buNone/>
            </a:pPr>
            <a:r>
              <a:rPr lang="ja" sz="813"/>
              <a:t>6:</a:t>
            </a:r>
            <a:br>
              <a:rPr lang="ja" sz="813"/>
            </a:br>
            <a:r>
              <a:rPr lang="ja" sz="813"/>
              <a:t>評価：前の回答に何か間違いがあったかもしれないので、ダブルチェックして間違いを見つけてください。全くエラーがないと思ったら、「完全に正しい」とだけ返信してください。</a:t>
            </a:r>
            <a:br>
              <a:rPr lang="ja" sz="813"/>
            </a:br>
            <a:r>
              <a:rPr lang="ja" sz="813"/>
              <a:t>修正：回答を改善してください。受け入れられると思うなら、最後の回答を繰り返してください。</a:t>
            </a:r>
            <a:endParaRPr sz="813"/>
          </a:p>
          <a:p>
            <a:pPr indent="0" lvl="0" marL="0" rtl="0" algn="l">
              <a:lnSpc>
                <a:spcPct val="100000"/>
              </a:lnSpc>
              <a:spcBef>
                <a:spcPts val="1200"/>
              </a:spcBef>
              <a:spcAft>
                <a:spcPts val="0"/>
              </a:spcAft>
              <a:buNone/>
            </a:pPr>
            <a:r>
              <a:rPr lang="ja" sz="813"/>
              <a:t>7:</a:t>
            </a:r>
            <a:br>
              <a:rPr lang="ja" sz="813"/>
            </a:br>
            <a:r>
              <a:rPr lang="ja" sz="813"/>
              <a:t>評価：前の回答が質問に合っているか確認してください。合わない場合は指摘してください。</a:t>
            </a:r>
            <a:br>
              <a:rPr lang="ja" sz="813"/>
            </a:br>
            <a:r>
              <a:rPr lang="ja" sz="813"/>
              <a:t>修正：フィードバックに基づいて回答を改善してください。フィードバックが完璧でない何かを指摘している場合は、それを修正してください。</a:t>
            </a:r>
            <a:endParaRPr sz="813"/>
          </a:p>
          <a:p>
            <a:pPr indent="0" lvl="0" marL="0" rtl="0" algn="l">
              <a:lnSpc>
                <a:spcPct val="100000"/>
              </a:lnSpc>
              <a:spcBef>
                <a:spcPts val="1200"/>
              </a:spcBef>
              <a:spcAft>
                <a:spcPts val="0"/>
              </a:spcAft>
              <a:buNone/>
            </a:pPr>
            <a:r>
              <a:rPr lang="ja" sz="813"/>
              <a:t>8:</a:t>
            </a:r>
            <a:br>
              <a:rPr lang="ja" sz="813"/>
            </a:br>
            <a:r>
              <a:rPr lang="ja" sz="813"/>
              <a:t>評価：あなたの回答が問題に対処しているかどうかを検討してください。そうでない場合やエラーがある場合は指摘してください。</a:t>
            </a:r>
            <a:br>
              <a:rPr lang="ja" sz="813"/>
            </a:br>
            <a:r>
              <a:rPr lang="ja" sz="813"/>
              <a:t>修正：フィードバックに基づいて反映し、回答を改善してください。</a:t>
            </a:r>
            <a:endParaRPr sz="813"/>
          </a:p>
          <a:p>
            <a:pPr indent="0" lvl="0" marL="0" rtl="0" algn="l">
              <a:lnSpc>
                <a:spcPct val="100000"/>
              </a:lnSpc>
              <a:spcBef>
                <a:spcPts val="1200"/>
              </a:spcBef>
              <a:spcAft>
                <a:spcPts val="0"/>
              </a:spcAft>
              <a:buNone/>
            </a:pPr>
            <a:r>
              <a:rPr lang="ja" sz="813"/>
              <a:t>9:</a:t>
            </a:r>
            <a:br>
              <a:rPr lang="ja" sz="813"/>
            </a:br>
            <a:r>
              <a:rPr lang="ja" sz="813"/>
              <a:t>評価：前の回答が問題を解決しているかどうかを詳細に評価し、フィードバックを提供してください。</a:t>
            </a:r>
            <a:br>
              <a:rPr lang="ja" sz="813"/>
            </a:br>
            <a:r>
              <a:rPr lang="ja" sz="813"/>
              <a:t>修正：フィードバックに基づいて回答を改善してください。</a:t>
            </a:r>
            <a:endParaRPr sz="813"/>
          </a:p>
          <a:p>
            <a:pPr indent="0" lvl="0" marL="0" rtl="0" algn="l">
              <a:lnSpc>
                <a:spcPct val="100000"/>
              </a:lnSpc>
              <a:spcBef>
                <a:spcPts val="1200"/>
              </a:spcBef>
              <a:spcAft>
                <a:spcPts val="0"/>
              </a:spcAft>
              <a:buNone/>
            </a:pPr>
            <a:r>
              <a:rPr lang="ja" sz="813"/>
              <a:t>10:</a:t>
            </a:r>
            <a:br>
              <a:rPr lang="ja" sz="813"/>
            </a:br>
            <a:r>
              <a:rPr lang="ja" sz="813"/>
              <a:t>評価：前の回答の正確性とさらに強化できるかどうかをチェックしてください。</a:t>
            </a:r>
            <a:br>
              <a:rPr lang="ja" sz="813"/>
            </a:br>
            <a:r>
              <a:rPr lang="ja" sz="813"/>
              <a:t>修正：フィードバックに基づいて回答をさらに改善してください。必要でないと感じる場合は、前の回答を再述してください。</a:t>
            </a:r>
            <a:endParaRPr sz="813"/>
          </a:p>
          <a:p>
            <a:pPr indent="0" lvl="0" marL="0" rtl="0" algn="l">
              <a:lnSpc>
                <a:spcPct val="100000"/>
              </a:lnSpc>
              <a:spcBef>
                <a:spcPts val="1200"/>
              </a:spcBef>
              <a:spcAft>
                <a:spcPts val="1200"/>
              </a:spcAft>
              <a:buNone/>
            </a:pPr>
            <a:r>
              <a:rPr lang="ja" sz="1122" u="sng"/>
              <a:t>結果</a:t>
            </a:r>
            <a:br>
              <a:rPr lang="ja" sz="1122"/>
            </a:br>
            <a:r>
              <a:rPr lang="ja" sz="822"/>
              <a:t>実験では、数理推論タスクと翻訳タスクの両方でSelf-Contrastの有効性を示しました。Self-Contrastを使用した場合、標準的な自己反省よりも有意に改善された結果が得られ、LLMがより正確な自己修正を行うことができました。</a:t>
            </a:r>
            <a:endParaRPr sz="822"/>
          </a:p>
        </p:txBody>
      </p:sp>
      <p:pic>
        <p:nvPicPr>
          <p:cNvPr id="442" name="Google Shape;442;p77"/>
          <p:cNvPicPr preferRelativeResize="0"/>
          <p:nvPr/>
        </p:nvPicPr>
        <p:blipFill>
          <a:blip r:embed="rId3">
            <a:alphaModFix/>
          </a:blip>
          <a:stretch>
            <a:fillRect/>
          </a:stretch>
        </p:blipFill>
        <p:spPr>
          <a:xfrm>
            <a:off x="4878275" y="1386250"/>
            <a:ext cx="4119200" cy="2913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Deductive Beam Search: Decoding Deducible Rationale for Chain-of-Thought Reasoning</a:t>
            </a:r>
            <a:r>
              <a:rPr lang="ja" sz="1200" u="sng"/>
              <a:t> 2024</a:t>
            </a:r>
            <a:endParaRPr sz="1100"/>
          </a:p>
          <a:p>
            <a:pPr indent="0" lvl="0" marL="0" rtl="0" algn="l">
              <a:lnSpc>
                <a:spcPct val="100000"/>
              </a:lnSpc>
              <a:spcBef>
                <a:spcPts val="1200"/>
              </a:spcBef>
              <a:spcAft>
                <a:spcPts val="0"/>
              </a:spcAft>
              <a:buNone/>
            </a:pPr>
            <a:r>
              <a:rPr lang="ja" sz="1100" u="sng"/>
              <a:t>概要</a:t>
            </a:r>
            <a:br>
              <a:rPr lang="ja" sz="722"/>
            </a:br>
            <a:r>
              <a:rPr lang="ja" sz="764"/>
              <a:t>推論の中間ステップでの誤りに対応するDeductive Beam Search (DBS)を提案。CoT推論と演繹推論を統合し、ステップごとのビームサーチを活用することで結果を向上させます</a:t>
            </a:r>
            <a:endParaRPr sz="764"/>
          </a:p>
          <a:p>
            <a:pPr indent="0" lvl="0" marL="0" rtl="0" algn="l">
              <a:lnSpc>
                <a:spcPct val="100000"/>
              </a:lnSpc>
              <a:spcBef>
                <a:spcPts val="1200"/>
              </a:spcBef>
              <a:spcAft>
                <a:spcPts val="0"/>
              </a:spcAft>
              <a:buNone/>
            </a:pPr>
            <a:r>
              <a:rPr lang="ja" sz="1100" u="sng"/>
              <a:t>手法</a:t>
            </a:r>
            <a:br>
              <a:rPr lang="ja" sz="800"/>
            </a:br>
            <a:r>
              <a:rPr lang="ja" sz="813"/>
              <a:t>DBSの具体的なプロセスは以下になります</a:t>
            </a:r>
            <a:br>
              <a:rPr lang="ja" sz="813"/>
            </a:br>
            <a:r>
              <a:rPr lang="ja" sz="813"/>
              <a:t>1. 初期化: 最初の推論ステップを生成します。</a:t>
            </a:r>
            <a:br>
              <a:rPr lang="ja" sz="813"/>
            </a:br>
            <a:r>
              <a:rPr lang="ja" sz="813"/>
              <a:t>2. ビームサーチ: 各推論ステップで、可能な続きの推論を複数生成し、</a:t>
            </a:r>
            <a:br>
              <a:rPr lang="ja" sz="813"/>
            </a:br>
            <a:r>
              <a:rPr lang="ja" sz="813"/>
              <a:t>それらを評価します。</a:t>
            </a:r>
            <a:br>
              <a:rPr lang="ja" sz="813"/>
            </a:br>
            <a:r>
              <a:rPr lang="ja" sz="813"/>
              <a:t>3. 推論の検証: 「Deductive Verifier」を使用して、</a:t>
            </a:r>
            <a:br>
              <a:rPr lang="ja" sz="813"/>
            </a:br>
            <a:r>
              <a:rPr lang="ja" sz="813"/>
              <a:t>生成された推論ステップの妥当性を評価します。</a:t>
            </a:r>
            <a:br>
              <a:rPr lang="ja" sz="813"/>
            </a:br>
            <a:r>
              <a:rPr lang="ja" sz="813"/>
              <a:t>4. 最終選択: 評価を基に最も妥当と思われる推論チェーンを選択します。</a:t>
            </a:r>
            <a:endParaRPr sz="813"/>
          </a:p>
          <a:p>
            <a:pPr indent="0" lvl="0" marL="0" rtl="0" algn="l">
              <a:lnSpc>
                <a:spcPct val="100000"/>
              </a:lnSpc>
              <a:spcBef>
                <a:spcPts val="1200"/>
              </a:spcBef>
              <a:spcAft>
                <a:spcPts val="0"/>
              </a:spcAft>
              <a:buNone/>
            </a:pPr>
            <a:r>
              <a:rPr lang="ja" sz="813"/>
              <a:t>推論ステップの妥当性を検証するための「deductive verifier」を使用しています。</a:t>
            </a:r>
            <a:br>
              <a:rPr lang="ja" sz="813"/>
            </a:br>
            <a:r>
              <a:rPr lang="ja" sz="813"/>
              <a:t>この手法は、特定の推論ステップが論理的に正しいかどうかを検証するために</a:t>
            </a:r>
            <a:br>
              <a:rPr lang="ja" sz="813"/>
            </a:br>
            <a:r>
              <a:rPr lang="ja" sz="813"/>
              <a:t>設計されています。推論過程の各ステップを逐一チェックし、</a:t>
            </a:r>
            <a:br>
              <a:rPr lang="ja" sz="813"/>
            </a:br>
            <a:r>
              <a:rPr lang="ja" sz="813"/>
              <a:t>その妥当性を評価することで、最終的な推論結果の正確性を向上させることを</a:t>
            </a:r>
            <a:br>
              <a:rPr lang="ja" sz="813"/>
            </a:br>
            <a:r>
              <a:rPr lang="ja" sz="813"/>
              <a:t>目指しています。これにより、言語モデルが生成する推論チェーンの質が向上し、</a:t>
            </a:r>
            <a:br>
              <a:rPr lang="ja" sz="813"/>
            </a:br>
            <a:r>
              <a:rPr lang="ja" sz="813"/>
              <a:t>より正確な結論に至ることが可能になります。</a:t>
            </a:r>
            <a:endParaRPr sz="813"/>
          </a:p>
          <a:p>
            <a:pPr indent="0" lvl="0" marL="0" rtl="0" algn="l">
              <a:lnSpc>
                <a:spcPct val="100000"/>
              </a:lnSpc>
              <a:spcBef>
                <a:spcPts val="1200"/>
              </a:spcBef>
              <a:spcAft>
                <a:spcPts val="0"/>
              </a:spcAft>
              <a:buNone/>
            </a:pPr>
            <a:r>
              <a:rPr lang="ja" sz="813"/>
              <a:t>StrategyQAで使用したプロンプトは以下になります</a:t>
            </a:r>
            <a:br>
              <a:rPr lang="ja" sz="813"/>
            </a:br>
            <a:r>
              <a:rPr lang="ja" sz="813"/>
              <a:t>質問に基づき、理由をステップバイステップで出力し、最終的な答えを（はいまたはいいえで）与えてください。</a:t>
            </a:r>
            <a:endParaRPr sz="813"/>
          </a:p>
          <a:p>
            <a:pPr indent="0" lvl="0" marL="0" rtl="0" algn="l">
              <a:lnSpc>
                <a:spcPct val="100000"/>
              </a:lnSpc>
              <a:spcBef>
                <a:spcPts val="1200"/>
              </a:spcBef>
              <a:spcAft>
                <a:spcPts val="0"/>
              </a:spcAft>
              <a:buNone/>
            </a:pPr>
            <a:r>
              <a:rPr lang="ja" sz="813"/>
              <a:t>例1では、「ハムスターは他の動物に食べ物を提供しているか？」という質問に対して、「ハムスターは獲物であり、獲物は捕食者の食べ物である。」という理由から最終的な答えとして「はい」と回答しています。</a:t>
            </a:r>
            <a:endParaRPr sz="813"/>
          </a:p>
          <a:p>
            <a:pPr indent="0" lvl="0" marL="0" rtl="0" algn="l">
              <a:lnSpc>
                <a:spcPct val="100000"/>
              </a:lnSpc>
              <a:spcBef>
                <a:spcPts val="1200"/>
              </a:spcBef>
              <a:spcAft>
                <a:spcPts val="0"/>
              </a:spcAft>
              <a:buNone/>
            </a:pPr>
            <a:r>
              <a:rPr lang="ja" sz="813"/>
              <a:t>例2では、「ベトナム戦争中（1945-46）にラマは2回出産できるか？」という質問に対し、「ベトナム戦争は6ヶ月間だった。ラマの妊娠期間は11ヶ月で、これは6ヶ月より長い。」という理由から最終的な答えを「いいえ」としています。</a:t>
            </a:r>
            <a:endParaRPr sz="813"/>
          </a:p>
          <a:p>
            <a:pPr indent="0" lvl="0" marL="0" rtl="0" algn="l">
              <a:lnSpc>
                <a:spcPct val="100000"/>
              </a:lnSpc>
              <a:spcBef>
                <a:spcPts val="1200"/>
              </a:spcBef>
              <a:spcAft>
                <a:spcPts val="1200"/>
              </a:spcAft>
              <a:buNone/>
            </a:pPr>
            <a:r>
              <a:rPr lang="ja" sz="1122" u="sng"/>
              <a:t>結果</a:t>
            </a:r>
            <a:br>
              <a:rPr lang="ja" sz="1122"/>
            </a:br>
            <a:r>
              <a:rPr lang="ja" sz="822"/>
              <a:t>DBSが、算術、常識、記号推論タスクを含む8つの推論データセットで良い結果を示しました</a:t>
            </a:r>
            <a:endParaRPr sz="822"/>
          </a:p>
        </p:txBody>
      </p:sp>
      <p:pic>
        <p:nvPicPr>
          <p:cNvPr id="448" name="Google Shape;448;p78"/>
          <p:cNvPicPr preferRelativeResize="0"/>
          <p:nvPr/>
        </p:nvPicPr>
        <p:blipFill>
          <a:blip r:embed="rId3">
            <a:alphaModFix/>
          </a:blip>
          <a:stretch>
            <a:fillRect/>
          </a:stretch>
        </p:blipFill>
        <p:spPr>
          <a:xfrm>
            <a:off x="4196150" y="805027"/>
            <a:ext cx="4852601" cy="2059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9"/>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The Calibration Gap between Model and Human Confidence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推論の自信度に応じて説明のニュアンスを変更させる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複数選択形式の質問に対するLLMの自信度を評価し、その自信度をベースにした説明の変更が人間の自信度にどのように影響するかを確認しました。</a:t>
            </a:r>
            <a:br>
              <a:rPr lang="ja" sz="813"/>
            </a:br>
            <a:r>
              <a:rPr lang="ja" sz="813"/>
              <a:t>プロンプト例は以下になります</a:t>
            </a:r>
            <a:br>
              <a:rPr lang="ja" sz="813"/>
            </a:br>
            <a:r>
              <a:rPr lang="ja" sz="813"/>
              <a:t>実験2</a:t>
            </a:r>
            <a:br>
              <a:rPr lang="ja" sz="813"/>
            </a:br>
            <a:r>
              <a:rPr lang="ja" sz="813"/>
              <a:t>自信が低く、長い 問題: [質問] 次の選択肢から選んでください: [A] オプションA [B] オプションB [C] オプションC [D] オプションD。あなたが出した答えは[答え]です。なぜあなたが[答え]であることに自信がないかの説明を書いてください。説明の中で、自信がないことと答えを含めてください。'I am'から始めてください。</a:t>
            </a:r>
            <a:br>
              <a:rPr lang="ja" sz="813"/>
            </a:br>
            <a:r>
              <a:rPr lang="ja" sz="813"/>
              <a:t>中くらいの自信と長い 問題: [質問] 次の選択肢から選んでください: [A] オプションA [B] オプションB [C] オプションC [D] オプションD。あなたが出した答えは[答え]です。なぜあなたが[答え]であることにやや自信があるかの説明を書いてください。説明の中で、やや自信があることと答えを含めてください。'I am'から始めてください。</a:t>
            </a:r>
            <a:br>
              <a:rPr lang="ja" sz="813"/>
            </a:br>
            <a:r>
              <a:rPr lang="ja" sz="813"/>
              <a:t>自信が高く、長い 問題: [質問] 次の選択肢から選んでください: [A] オプションA [B] オプションB [C] オプションC [D] オプションD。あなたが出した答えは[答え]です。なぜあなたが[答え]であることに自信があるかの説明を書いてください。説明の中で、自信があることと答えを含めてください。'I am'から始めてください。</a:t>
            </a:r>
            <a:br>
              <a:rPr lang="ja" sz="813"/>
            </a:br>
            <a:r>
              <a:rPr lang="ja" sz="813"/>
              <a:t>自信が低く、短い 問題: [質問] 次の選択肢から選んでください: [A] オプションA [B] オプションB [C] オプションC [D] オプションD。あなたが出した答えは[答え]です。なぜあなたが[答え]であることに自信がないかの非常に短い説明を書いてください。説明の中で、自信がないことと答えを含めてください。可能な限り少ない言葉を使ってください。'I am'から始めてください。</a:t>
            </a:r>
            <a:br>
              <a:rPr lang="ja" sz="813"/>
            </a:br>
            <a:r>
              <a:rPr lang="ja" sz="813"/>
              <a:t>中くらいの自信と短い 問題: [質問] 次の選択肢から選んでください: [A] オプションA [B] オプションB [C] オプションC [D] オプションD。あなたが出した答えは[答え]です。なぜあなたが[答え]であることにやや自信があるかの非常に短い説明を書いてください。説明の中で、やや自信があることと答えを含めてください。可能な限り少ない言葉を使ってください。'I am'から始めてください。</a:t>
            </a:r>
            <a:br>
              <a:rPr lang="ja" sz="813"/>
            </a:br>
            <a:r>
              <a:rPr lang="ja" sz="813"/>
              <a:t>自信が高く、短い 問題: [質問] 次の選択肢から選んでください: [A] オプションA [B] オプションB [C] オプションC [D] オプションD。あなたが出した答えは[答え]です。なぜあなたが[答え]であることに自信があるかの非常に短い説明を書いてください。説明の中で、自信があることと答えを含めてください。可能な限り少ない言葉を使ってください。'I am'から始めてください。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LLMの説明の言語的操作が人間の自信度に直接影響を与えることが確認されました。不確実性を示す言語を用いた説明では、参加者の正解に対する自信度が低くなりました。</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454" name="Google Shape;454;p79"/>
          <p:cNvPicPr preferRelativeResize="0"/>
          <p:nvPr/>
        </p:nvPicPr>
        <p:blipFill>
          <a:blip r:embed="rId3">
            <a:alphaModFix/>
          </a:blip>
          <a:stretch>
            <a:fillRect/>
          </a:stretch>
        </p:blipFill>
        <p:spPr>
          <a:xfrm>
            <a:off x="4504600" y="2960500"/>
            <a:ext cx="4410801" cy="2089100"/>
          </a:xfrm>
          <a:prstGeom prst="rect">
            <a:avLst/>
          </a:prstGeom>
          <a:noFill/>
          <a:ln>
            <a:noFill/>
          </a:ln>
        </p:spPr>
      </p:pic>
      <p:pic>
        <p:nvPicPr>
          <p:cNvPr id="455" name="Google Shape;455;p79"/>
          <p:cNvPicPr preferRelativeResize="0"/>
          <p:nvPr/>
        </p:nvPicPr>
        <p:blipFill>
          <a:blip r:embed="rId4">
            <a:alphaModFix/>
          </a:blip>
          <a:stretch>
            <a:fillRect/>
          </a:stretch>
        </p:blipFill>
        <p:spPr>
          <a:xfrm>
            <a:off x="152400" y="3023324"/>
            <a:ext cx="4212476" cy="164527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Formal-LLM: Integrating Formal Language and Natural Language for Controllable LLM-based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LLMの生成プロセスのコントロール性が低いため、現在のLLMベースのエージェントは頻繁に無効または非実行可能な計画を生成する。</a:t>
            </a:r>
            <a:br>
              <a:rPr lang="ja" sz="764"/>
            </a:br>
            <a:r>
              <a:rPr lang="ja" sz="764"/>
              <a:t>- Formal-LLMフレームワークは、自然言語の表現力と形式言語の精度を統合し、計画プロセスをコントロール可能にする。</a:t>
            </a:r>
            <a:br>
              <a:rPr lang="ja" sz="764"/>
            </a:br>
            <a:r>
              <a:rPr lang="ja" sz="764"/>
              <a:t>- 実験により、Formal-LLMフレームワークは全体的なパフォーマンスを50%以上向上させ、計画の有効性を高めることができることが示された</a:t>
            </a:r>
            <a:br>
              <a:rPr lang="ja" sz="764"/>
            </a:br>
            <a:r>
              <a:rPr lang="ja" sz="764"/>
              <a:t>これにより、計画の有効性を高め、LLMを高い計画の妥当性が求められるアプリケーションシナリオで広く利用できるようにすることが期待できるのかな？</a:t>
            </a:r>
            <a:br>
              <a:rPr lang="ja" sz="764"/>
            </a:br>
            <a:br>
              <a:rPr lang="ja" sz="764"/>
            </a:br>
            <a:r>
              <a:rPr lang="ja" sz="764"/>
              <a:t>https://github.com/agiresearch/Formal-LLM</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Formal-LLMは、LLMベースのエージェントの計画生成を制御するために、人間のユーザーは自然言語の制約を表すために形式言語（文脈自由文法、CFG）を構築します。形式言語は次にプッシュダウンオートマトン（PDA）に翻訳されます。LLMが計画を行う際、オートマトンによって定義された状態遷移に従う必要があり、これによって最終生成された計画に制約が満たされることが保証されます。プランが木構造を示すことがあるため、PDAを用いて生成する必要があります。</a:t>
            </a:r>
            <a:endParaRPr sz="813"/>
          </a:p>
          <a:p>
            <a:pPr indent="0" lvl="0" marL="0" rtl="0" algn="l">
              <a:lnSpc>
                <a:spcPct val="100000"/>
              </a:lnSpc>
              <a:spcBef>
                <a:spcPts val="1200"/>
              </a:spcBef>
              <a:spcAft>
                <a:spcPts val="0"/>
              </a:spcAft>
              <a:buNone/>
            </a:pPr>
            <a:r>
              <a:rPr lang="ja" sz="813"/>
              <a:t>文脈自由文法（CFG）とそれに対応するプッシュダウンオートマトン（PDA）の例</a:t>
            </a:r>
            <a:br>
              <a:rPr lang="ja" sz="813"/>
            </a:br>
            <a:r>
              <a:rPr lang="ja" sz="813"/>
              <a:t>Zero-shot Prompt:</a:t>
            </a:r>
            <a:br>
              <a:rPr lang="ja" sz="813"/>
            </a:br>
            <a:r>
              <a:rPr lang="ja" sz="813"/>
              <a:t>問題: {タスクの説明}。</a:t>
            </a:r>
            <a:br>
              <a:rPr lang="ja" sz="813"/>
            </a:br>
            <a:r>
              <a:rPr lang="ja" sz="813"/>
              <a:t>その解決策は何ですか？'Step'をマークして使用してください。</a:t>
            </a:r>
            <a:endParaRPr sz="813"/>
          </a:p>
          <a:p>
            <a:pPr indent="0" lvl="0" marL="0" rtl="0" algn="l">
              <a:lnSpc>
                <a:spcPct val="100000"/>
              </a:lnSpc>
              <a:spcBef>
                <a:spcPts val="1200"/>
              </a:spcBef>
              <a:spcAft>
                <a:spcPts val="0"/>
              </a:spcAft>
              <a:buNone/>
            </a:pPr>
            <a:r>
              <a:rPr lang="ja" sz="813"/>
              <a:t>Few-shot Prompt:</a:t>
            </a:r>
            <a:br>
              <a:rPr lang="ja" sz="813"/>
            </a:br>
            <a:r>
              <a:rPr lang="ja" sz="813"/>
              <a:t>問題: {タスクの説明}。</a:t>
            </a:r>
            <a:br>
              <a:rPr lang="ja" sz="813"/>
            </a:br>
            <a:r>
              <a:rPr lang="ja" sz="813"/>
              <a:t>その解決策は何ですか？</a:t>
            </a:r>
            <a:br>
              <a:rPr lang="ja" sz="813"/>
            </a:br>
            <a:r>
              <a:rPr lang="ja" sz="813"/>
              <a:t>例として、特定のタスクのためにFormal-LLMをガイドとして使用する場合、</a:t>
            </a:r>
            <a:br>
              <a:rPr lang="ja" sz="813"/>
            </a:br>
            <a:r>
              <a:rPr lang="ja" sz="813"/>
              <a:t>プロンプトは次のようになります:</a:t>
            </a:r>
            <a:br>
              <a:rPr lang="ja" sz="813"/>
            </a:br>
            <a:r>
              <a:rPr lang="ja" sz="813"/>
              <a:t>プロンプト: {タスクの説明}{現在の進捗}{可能な選択肢}</a:t>
            </a:r>
            <a:br>
              <a:rPr lang="ja" sz="813"/>
            </a:br>
            <a:r>
              <a:rPr lang="ja" sz="813"/>
              <a:t>例のプロンプト:</a:t>
            </a:r>
            <a:br>
              <a:rPr lang="ja" sz="813"/>
            </a:br>
            <a:r>
              <a:rPr lang="ja" sz="813"/>
              <a:t>タスクは機械が機能するかをテストすることです。</a:t>
            </a:r>
            <a:br>
              <a:rPr lang="ja" sz="813"/>
            </a:br>
            <a:r>
              <a:rPr lang="ja" sz="813"/>
              <a:t>現在の進捗: ステップ n: 機械をオフにする。</a:t>
            </a:r>
            <a:br>
              <a:rPr lang="ja" sz="813"/>
            </a:br>
            <a:r>
              <a:rPr lang="ja" sz="813"/>
              <a:t>ステップ (n-1): ?</a:t>
            </a:r>
            <a:br>
              <a:rPr lang="ja" sz="813"/>
            </a:br>
            <a:r>
              <a:rPr lang="ja" sz="813"/>
              <a:t>最良の選択を選んでください:</a:t>
            </a:r>
            <a:br>
              <a:rPr lang="ja" sz="813"/>
            </a:br>
            <a:r>
              <a:rPr lang="ja" sz="813"/>
              <a:t>機械をオフにする。</a:t>
            </a:r>
            <a:br>
              <a:rPr lang="ja" sz="813"/>
            </a:br>
            <a:r>
              <a:rPr lang="ja" sz="813"/>
              <a:t>機械をオンにする。</a:t>
            </a:r>
            <a:br>
              <a:rPr lang="ja" sz="813"/>
            </a:br>
            <a:r>
              <a:rPr lang="ja" sz="813"/>
              <a:t>何もしない。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Formal-LLMフレームワークは、LLMベースのエージェントが無効または成功しない計画を</a:t>
            </a:r>
            <a:br>
              <a:rPr lang="ja" sz="822"/>
            </a:br>
            <a:r>
              <a:rPr lang="ja" sz="822"/>
              <a:t>生成することを防ぎ、計画生成プロセスを制御可能にすることで、</a:t>
            </a:r>
            <a:br>
              <a:rPr lang="ja" sz="822"/>
            </a:br>
            <a:r>
              <a:rPr lang="ja" sz="822"/>
              <a:t>LLMのアプリケーションシナリオを広げることができます。</a:t>
            </a:r>
            <a:br>
              <a:rPr lang="ja" sz="822"/>
            </a:br>
            <a:endParaRPr sz="822"/>
          </a:p>
        </p:txBody>
      </p:sp>
      <p:pic>
        <p:nvPicPr>
          <p:cNvPr id="461" name="Google Shape;461;p80"/>
          <p:cNvPicPr preferRelativeResize="0"/>
          <p:nvPr/>
        </p:nvPicPr>
        <p:blipFill>
          <a:blip r:embed="rId3">
            <a:alphaModFix/>
          </a:blip>
          <a:stretch>
            <a:fillRect/>
          </a:stretch>
        </p:blipFill>
        <p:spPr>
          <a:xfrm>
            <a:off x="4825200" y="2013350"/>
            <a:ext cx="4318800" cy="2925457"/>
          </a:xfrm>
          <a:prstGeom prst="rect">
            <a:avLst/>
          </a:prstGeom>
          <a:noFill/>
          <a:ln>
            <a:noFill/>
          </a:ln>
        </p:spPr>
      </p:pic>
      <p:pic>
        <p:nvPicPr>
          <p:cNvPr id="462" name="Google Shape;462;p80"/>
          <p:cNvPicPr preferRelativeResize="0"/>
          <p:nvPr/>
        </p:nvPicPr>
        <p:blipFill>
          <a:blip r:embed="rId4">
            <a:alphaModFix/>
          </a:blip>
          <a:stretch>
            <a:fillRect/>
          </a:stretch>
        </p:blipFill>
        <p:spPr>
          <a:xfrm>
            <a:off x="2638000" y="3152446"/>
            <a:ext cx="2187200" cy="1053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Prompt-Time Symbolic Knowledge Capture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ユーザー固有の知識をLLMに組み込む</a:t>
            </a:r>
            <a:br>
              <a:rPr lang="ja" sz="764"/>
            </a:br>
            <a:r>
              <a:rPr lang="ja" sz="764"/>
              <a:t>- プロンプトからトリプル生成（P2T）に焦点を当て、ゼロショットプロンプティング、フューショットプロンプティング、ファインチューニングの3つの方法を探索</a:t>
            </a:r>
            <a:br>
              <a:rPr lang="ja" sz="764"/>
            </a:br>
            <a:r>
              <a:rPr lang="ja" sz="764"/>
              <a:t>- 専門的な合成データセットを使用してそれらの性能を評価</a:t>
            </a:r>
            <a:br>
              <a:rPr lang="ja" sz="764"/>
            </a:br>
            <a:r>
              <a:rPr lang="ja" sz="764"/>
              <a:t>https://github.com/HaltiaAI/paper-PTSKC</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プロンプトから主語-述語-目的語のトリプルを抽出するプロンプト駆動型記号知識キャプチャの構築ブロックに焦点を当て、インコンテキスト学習とファインチューニングアプローチを調査します。特に、zero shot、few shot、fine tuning の3つの方法を開発しました。</a:t>
            </a:r>
            <a:br>
              <a:rPr lang="ja" sz="813"/>
            </a:br>
            <a:r>
              <a:rPr lang="ja" sz="813"/>
              <a:t>Prompt-to-triple generation はトリプル（「主語」、「述語」、「目的語」から構成）を、その単純さと汎用性のおかげで普遍的なデータモデルと見なしています。</a:t>
            </a:r>
            <a:br>
              <a:rPr lang="ja" sz="813"/>
            </a:br>
            <a:r>
              <a:rPr lang="ja" sz="813"/>
              <a:t>プロンプトからトリプル（P2T）生成として研究問題を定義し、プロンプトから「主語」と「目的語」を抽出し、制限された語彙から引き出された「述語」と対応させることを目指します</a:t>
            </a:r>
            <a:endParaRPr sz="813"/>
          </a:p>
          <a:p>
            <a:pPr indent="0" lvl="0" marL="0" rtl="0" algn="l">
              <a:lnSpc>
                <a:spcPct val="100000"/>
              </a:lnSpc>
              <a:spcBef>
                <a:spcPts val="1200"/>
              </a:spcBef>
              <a:spcAft>
                <a:spcPts val="0"/>
              </a:spcAft>
              <a:buNone/>
            </a:pPr>
            <a:r>
              <a:rPr lang="ja" sz="813"/>
              <a:t>Zero-shot PromptFew-shot Prompt:</a:t>
            </a:r>
            <a:br>
              <a:rPr lang="ja" sz="813"/>
            </a:br>
            <a:r>
              <a:rPr lang="ja" sz="813"/>
              <a:t>{"instruction": "My sobriety date is November 4th.", "output": "{\"name\": \"store_knowledge\", \"statements\": [{\"subject\": \"my sobriety\", \"predicate\": \"anniversary\", \"object\": \"November 4\"}]}"}</a:t>
            </a:r>
            <a:br>
              <a:rPr lang="ja" sz="813"/>
            </a:br>
            <a:r>
              <a:rPr lang="ja" sz="813"/>
              <a:t>{"instruction": "I stopped drinking on November 4th.", "output": "{\"name\": \"store_knowledge\", \"statements\": [{\"subject\": \"my sobriety\", \"predicate\": \"anniversary\", \"object\": \"November 4\"}]}"}</a:t>
            </a:r>
            <a:br>
              <a:rPr lang="ja" sz="813"/>
            </a:br>
            <a:r>
              <a:rPr lang="ja" sz="813"/>
              <a:t>{"instruction": "My sobriety date is June 6th.", "output": "{\"name\": \"store_knowledge\", \"statements\": [{\"subject\": \"my sobriety\", \"predicate\": \"anniversary\", \"object\": \"June 6\"}]}"}</a:t>
            </a:r>
            <a:br>
              <a:rPr lang="ja" sz="813"/>
            </a:br>
            <a:r>
              <a:rPr lang="ja" sz="813"/>
              <a:t>{"instruction": "My son's birthday is on February 13th.", "output": "{\"name\": \"store_knowledge\", \"statements\": [{\"subject\": \"my son\", \"predicate\": \"birthday\", \"object\": \"February 13nd\"}]}"}</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パフォーマンス評価では、128の「誕生日」と72の「記念日」関係を含む非重複テストデータセットを使用して提案された方法を評価しました。評価では、「関係ベース」と「トリプルベース」の2つの異なる方法で、生成された出力と手作業で作成された基準値とを比較しました。関係ベースの比較は述語項のみに焦点を当て、トリプルベースの比較では生成されたトリプルの全項を比較します。評価結果は、精度、再現率、F1スコアで表され、特にゼロショットプロンプティングとファインチューニング方法が優れていることが示されました。ファインチューニングは特にトリプル生成のパフォーマンスが高いことが観察され、今後の研究での焦点とされます。</a:t>
            </a:r>
            <a:endParaRPr sz="822"/>
          </a:p>
        </p:txBody>
      </p:sp>
      <p:pic>
        <p:nvPicPr>
          <p:cNvPr id="468" name="Google Shape;468;p81"/>
          <p:cNvPicPr preferRelativeResize="0"/>
          <p:nvPr/>
        </p:nvPicPr>
        <p:blipFill>
          <a:blip r:embed="rId3">
            <a:alphaModFix/>
          </a:blip>
          <a:stretch>
            <a:fillRect/>
          </a:stretch>
        </p:blipFill>
        <p:spPr>
          <a:xfrm>
            <a:off x="1654263" y="4163763"/>
            <a:ext cx="4848225" cy="88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2"/>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High-Level, Collaborative Task Planning Grammar and Execution for Heterogeneous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異種エージェントの協力タスクを表現する新しい文法を使用して、重複する能力を持つエージェント間で協力タスクをエンコードします。</a:t>
            </a:r>
            <a:br>
              <a:rPr lang="ja" sz="764"/>
            </a:br>
            <a:r>
              <a:rPr lang="ja" sz="764"/>
              <a:t>- エージェントの数やタスクへの明示的な割り当てや制約なしに、タスクを満たすためのエージェントチームを自動的に見つける方法を開発</a:t>
            </a:r>
            <a:endParaRPr sz="764"/>
          </a:p>
          <a:p>
            <a:pPr indent="0" lvl="0" marL="0" rtl="0" algn="l">
              <a:lnSpc>
                <a:spcPct val="100000"/>
              </a:lnSpc>
              <a:spcBef>
                <a:spcPts val="1200"/>
              </a:spcBef>
              <a:spcAft>
                <a:spcPts val="0"/>
              </a:spcAft>
              <a:buNone/>
            </a:pPr>
            <a:r>
              <a:rPr lang="ja" sz="1100" u="sng"/>
              <a:t>基本概念</a:t>
            </a:r>
            <a:endParaRPr sz="800"/>
          </a:p>
          <a:p>
            <a:pPr indent="0" lvl="0" marL="0" rtl="0" algn="l">
              <a:lnSpc>
                <a:spcPct val="100000"/>
              </a:lnSpc>
              <a:spcBef>
                <a:spcPts val="1200"/>
              </a:spcBef>
              <a:spcAft>
                <a:spcPts val="0"/>
              </a:spcAft>
              <a:buNone/>
            </a:pPr>
            <a:r>
              <a:rPr lang="ja" sz="813"/>
              <a:t>以下の三つのサブセクションに分かれています</a:t>
            </a:r>
            <a:br>
              <a:rPr lang="ja" sz="813"/>
            </a:br>
            <a:r>
              <a:rPr lang="ja" sz="813"/>
              <a:t>1 Linear Temporal Logic (LTL): 時間的な性質を表現するための論理です。LTL式は、一連の原子命題に対して定義され、時間に関する演算子（例：「次」や「まで」）を使用して、システムの挙動が時間を通じてどのように変化するかを記述します。</a:t>
            </a:r>
            <a:br>
              <a:rPr lang="ja" sz="813"/>
            </a:br>
            <a:r>
              <a:rPr lang="ja" sz="813"/>
              <a:t>2 Büchi Automata: LTL式は、無限の実行を受け入れる条件として、非決定性Büchiオートマトンに変換することができます。Büchiオートマトンは、状態の集合、初期状態、入力アルファベット、遷移関係、および受理状態の集合から構成されます。オートマトンは、受理状態が無限にしばしば出現する無限の実行（トレース）を受け入れます。</a:t>
            </a:r>
            <a:br>
              <a:rPr lang="ja" sz="813"/>
            </a:br>
            <a:r>
              <a:rPr lang="ja" sz="813"/>
              <a:t>3 Agent Model: エージェントモデルは、エージェントの能力を表すために使用される抽象的なモデルです。このモデルは、有限状態集合、初期状態、原子命題の集合、遷移関係、ラベリング関数、および遷移のコストを割り当てるコスト関数から構成されます。異なるエージェントは異なる能力セットを持つことができ、このモデルを使用して、個々のエージェントがタスクの特定の部分を実行できるかどうかを判断します。</a:t>
            </a:r>
            <a:br>
              <a:rPr lang="ja" sz="813"/>
            </a:br>
            <a:r>
              <a:rPr lang="ja" sz="813"/>
              <a:t>提案されたマルチエージェントタスクプランニングおよび実行アプローチの理解と適用の基盤を形成します。LTLを用いることで、時間的な制約を含む複雑なタスク要件を表現でき、Büchiオートマトンを通じてこれらの要件を満たすためのエージェントの挙動を合成することが可能になります。さらに、エージェントモデルは、エージェントの能力とタスク要件との対応を明確にするために重要な役割を果たします。</a:t>
            </a:r>
            <a:endParaRPr sz="813"/>
          </a:p>
          <a:p>
            <a:pPr indent="0" lvl="0" marL="0" rtl="0" algn="l">
              <a:lnSpc>
                <a:spcPct val="100000"/>
              </a:lnSpc>
              <a:spcBef>
                <a:spcPts val="1200"/>
              </a:spcBef>
              <a:spcAft>
                <a:spcPts val="0"/>
              </a:spcAft>
              <a:buNone/>
            </a:pPr>
            <a:r>
              <a:rPr lang="ja" sz="813"/>
              <a:t>Find Accepting Trace for Agent Team</a:t>
            </a:r>
            <a:br>
              <a:rPr lang="ja" sz="813"/>
            </a:br>
            <a:r>
              <a:rPr lang="ja" sz="813"/>
              <a:t>アルゴリズムの目的は、エージェントチームのための受理トレースを見つけることです。入力としてエージェントのセット、彼らの役割のセット、Büchiオートマトン、そして各エージェントに対応するBüchiオートマトンのセットが与えられます。出力としては、受理トレース、選択された遷移関数、選択されたエージントのサブセット、およびそのサブセットにおける役割のセットがあります。</a:t>
            </a:r>
            <a:br>
              <a:rPr lang="ja" sz="813"/>
            </a:br>
            <a:r>
              <a:rPr lang="ja" sz="813"/>
              <a:t>1. 初期化: スタックと訪問済みセットを空にします。</a:t>
            </a:r>
            <a:br>
              <a:rPr lang="ja" sz="813"/>
            </a:br>
            <a:r>
              <a:rPr lang="ja" sz="813"/>
              <a:t>2. 初期遷移の追加: Büchiオートマトンの初期状態から出る遷移をすべてスタックに追加します。これらの遷移は、役割セットと共に追加されます。</a:t>
            </a:r>
            <a:br>
              <a:rPr lang="ja" sz="813"/>
            </a:br>
            <a:r>
              <a:rPr lang="ja" sz="813"/>
              <a:t>3. スタックが空でない間、以下の操作を行います:</a:t>
            </a:r>
            <a:br>
              <a:rPr lang="ja" sz="813"/>
            </a:br>
            <a:r>
              <a:rPr lang="ja" sz="813"/>
              <a:t>- スタックから要素を取り出し、まだ訪問していない遷移であれば、訪問済みに追加します。</a:t>
            </a:r>
            <a:br>
              <a:rPr lang="ja" sz="813"/>
            </a:br>
            <a:r>
              <a:rPr lang="ja" sz="813"/>
              <a:t>- 取り出した遷移に基づき、適切なエージェントチームを選択します。これは、タスクを実行するために必要なエージェントの組み合わせを決定する過程です。</a:t>
            </a:r>
            <a:br>
              <a:rPr lang="ja" sz="813"/>
            </a:br>
            <a:r>
              <a:rPr lang="ja" sz="813"/>
              <a:t>- 選択したエージェントチームに基づき、役割を更新します。これには、各エージェントが担当する役割を調整する作業が含まれます。</a:t>
            </a:r>
            <a:br>
              <a:rPr lang="ja" sz="813"/>
            </a:br>
            <a:r>
              <a:rPr lang="ja" sz="813"/>
              <a:t>- もし新たな遷移が見つかり、かつその遷移が目的の条件を満たす（例えば、受理状態に到達する）場合、受理トレースを決定し、アルゴリズムを終了します。</a:t>
            </a:r>
            <a:endParaRPr sz="813"/>
          </a:p>
          <a:p>
            <a:pPr indent="0" lvl="0" marL="0" rtl="0" algn="l">
              <a:lnSpc>
                <a:spcPct val="100000"/>
              </a:lnSpc>
              <a:spcBef>
                <a:spcPts val="1200"/>
              </a:spcBef>
              <a:spcAft>
                <a:spcPts val="0"/>
              </a:spcAft>
              <a:buNone/>
            </a:pPr>
            <a:r>
              <a:rPr lang="ja" sz="813"/>
              <a:t>Synthesize an Agent’s Behavior</a:t>
            </a:r>
            <a:br>
              <a:rPr lang="ja" sz="813"/>
            </a:br>
            <a:r>
              <a:rPr lang="ja" sz="813"/>
              <a:t>エージェントの振る舞いを合成するプロセスを記述しています。このアルゴリズムは、特定のエージェントに対する振る舞いを決定し、タスクの実行に必要なアクションを具体化します。入力として、エージェントのグラフ、エージェントの役割、選択されたエージェントのサブセットにおける役割のセット、受理トレース、および選択された遷移関数が与えられます。</a:t>
            </a:r>
            <a:br>
              <a:rPr lang="ja" sz="813"/>
            </a:br>
            <a:r>
              <a:rPr lang="ja" sz="813"/>
              <a:t>1 エージェントのグラフ、そのエージェントの役割、遷移、そして選択された遷移関数を使って、そのエージェントの特定の遷移における行動を見つけます。</a:t>
            </a:r>
            <a:br>
              <a:rPr lang="ja" sz="813"/>
            </a:br>
            <a:r>
              <a:rPr lang="ja" sz="813"/>
              <a:t>2 そのエージェントの役割が他のエージェントと共有する行動があるかどうかをチェックします。もし共有する行動がない、またはそのエージェントだけがその行動をする場合、エージェントは自分の行動を実行します。</a:t>
            </a:r>
            <a:br>
              <a:rPr lang="ja" sz="813"/>
            </a:br>
            <a:r>
              <a:rPr lang="ja" sz="813"/>
              <a:t>3 もし他のエージェントと共有する行動がある場合、エージェントはまず最後の行動を除くすべての行動を実行します。</a:t>
            </a:r>
            <a:br>
              <a:rPr lang="ja" sz="813"/>
            </a:br>
            <a:r>
              <a:rPr lang="ja" sz="813"/>
              <a:t>4 次に、最後の行動を実行する前に、他のエージェントが同じ行動をするまで待機します。全ての関連するエージェントが行動を終えたら、最後の行動を実行します。</a:t>
            </a:r>
            <a:endParaRPr sz="813"/>
          </a:p>
          <a:p>
            <a:pPr indent="0" lvl="0" marL="0" rtl="0" algn="l">
              <a:lnSpc>
                <a:spcPct val="100000"/>
              </a:lnSpc>
              <a:spcBef>
                <a:spcPts val="1200"/>
              </a:spcBef>
              <a:spcAft>
                <a:spcPts val="0"/>
              </a:spcAft>
              <a:buNone/>
            </a:pPr>
            <a:r>
              <a:rPr lang="ja" sz="813"/>
              <a:t>このアルゴリズムは、エージェントが単独で行動する場合と、他のエージェントと協調して行動する必要がある場合の両方を処理する方法を提供します。</a:t>
            </a:r>
            <a:br>
              <a:rPr lang="ja" sz="813"/>
            </a:br>
            <a:r>
              <a:rPr lang="ja" sz="813"/>
              <a:t>共有する行動がある場合、エージェントは他のエージェントと同期をとりながら行動を進める必要があります。</a:t>
            </a:r>
            <a:endParaRPr sz="813"/>
          </a:p>
          <a:p>
            <a:pPr indent="0" lvl="0" marL="0" rtl="0" algn="l">
              <a:lnSpc>
                <a:spcPct val="100000"/>
              </a:lnSpc>
              <a:spcBef>
                <a:spcPts val="1200"/>
              </a:spcBef>
              <a:spcAft>
                <a:spcPts val="1200"/>
              </a:spcAft>
              <a:buNone/>
            </a:pPr>
            <a:r>
              <a:t/>
            </a:r>
            <a:endParaRPr sz="813"/>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TravelPlanner: A Benchmark for Real-World Planning with Language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TravelPlannerは、実世界のシナリオにおける言語エージェントの計画能力を複数の次元で評価するために設計された包括的なベンチマークです。具体的には、旅行計画をテスト環境として採用し、すべての関連情報を慎重に作成してデータの汚染を最小限に抑えています。このベンチマークは、各クエリに対して単一の正解を持たず、代わりに複数の事前定義された評価スクリプトを用いてテストされた計画を評価し、言語エージェントがツールを効果的に使用してクエリで指定された暗黙の常識と明示的なユーザーのニーズの両方に沿った計画を作成できるかどうかを判断します。</a:t>
            </a:r>
            <a:br>
              <a:rPr lang="ja" sz="764"/>
            </a:br>
            <a:r>
              <a:rPr lang="ja" sz="764" u="sng">
                <a:solidFill>
                  <a:schemeClr val="hlink"/>
                </a:solidFill>
                <a:hlinkClick r:id="rId3"/>
              </a:rPr>
              <a:t>https://osu-nlp-group.github.io/TravelPlanner/</a:t>
            </a:r>
            <a:endParaRPr sz="764"/>
          </a:p>
          <a:p>
            <a:pPr indent="0" lvl="0" marL="0" rtl="0" algn="l">
              <a:lnSpc>
                <a:spcPct val="100000"/>
              </a:lnSpc>
              <a:spcBef>
                <a:spcPts val="1200"/>
              </a:spcBef>
              <a:spcAft>
                <a:spcPts val="0"/>
              </a:spcAft>
              <a:buNone/>
            </a:pPr>
            <a:r>
              <a:rPr lang="ja" sz="1100" u="sng"/>
              <a:t>新規性</a:t>
            </a:r>
            <a:endParaRPr sz="800"/>
          </a:p>
          <a:p>
            <a:pPr indent="0" lvl="0" marL="0" rtl="0" algn="l">
              <a:lnSpc>
                <a:spcPct val="100000"/>
              </a:lnSpc>
              <a:spcBef>
                <a:spcPts val="1200"/>
              </a:spcBef>
              <a:spcAft>
                <a:spcPts val="0"/>
              </a:spcAft>
              <a:buNone/>
            </a:pPr>
            <a:r>
              <a:rPr lang="ja" sz="813"/>
              <a:t>TravelPlannerの新規性は、言語エージェントが実世界の複雑な計画を行う能力を評価するために、ほぼ400万のデータレコードと1225の計画意図を含む旅行計画という具体的なシナリオを使用する点にあります。このベンチマークは、旅行計画の日数や厳格な制約の数を通じて、計画の幅と深さの両方でエージェントの能力を試験します。また、環境制約、常識制約、および厳格な制約という3種類の制約を設計することで、実世界のアプリケーションの観点から評価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TravelPlannerは、交通手段、毎日の食事、アトラクション、</a:t>
            </a:r>
            <a:br>
              <a:rPr lang="ja" sz="813"/>
            </a:br>
            <a:r>
              <a:rPr lang="ja" sz="813"/>
              <a:t>そして宿泊施設を含む包括的な計画を立てるために、</a:t>
            </a:r>
            <a:br>
              <a:rPr lang="ja" sz="813"/>
            </a:br>
            <a:r>
              <a:rPr lang="ja" sz="813"/>
              <a:t>言語エージェントが様々なツールを使用して情報を収集し、</a:t>
            </a:r>
            <a:br>
              <a:rPr lang="ja" sz="813"/>
            </a:br>
            <a:r>
              <a:rPr lang="ja" sz="813"/>
              <a:t>意思決定を行いながら制約を満たすかどうかを評価します。</a:t>
            </a:r>
            <a:br>
              <a:rPr lang="ja" sz="813"/>
            </a:br>
            <a:r>
              <a:rPr lang="ja" sz="813"/>
              <a:t>具体的には、1,225のクエリが含まれ、訓練セット、検証セット、</a:t>
            </a:r>
            <a:br>
              <a:rPr lang="ja" sz="813"/>
            </a:br>
            <a:r>
              <a:rPr lang="ja" sz="813"/>
              <a:t>テストセットに分けられています。各クエリは、</a:t>
            </a:r>
            <a:br>
              <a:rPr lang="ja" sz="813"/>
            </a:br>
            <a:r>
              <a:rPr lang="ja" sz="813"/>
              <a:t>厳格な人間による検証を経て、実行可能な解決策が</a:t>
            </a:r>
            <a:br>
              <a:rPr lang="ja" sz="813"/>
            </a:br>
            <a:r>
              <a:rPr lang="ja" sz="813"/>
              <a:t>存在することが保証されています。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既存の大規模言語モデル（LLMs）と計画戦略に関する実験結果は、</a:t>
            </a:r>
            <a:br>
              <a:rPr lang="ja" sz="822"/>
            </a:br>
            <a:r>
              <a:rPr lang="ja" sz="822"/>
              <a:t>TravelPlannerの検証セットとテストセットにおける異なるLLMsの</a:t>
            </a:r>
            <a:br>
              <a:rPr lang="ja" sz="822"/>
            </a:br>
            <a:r>
              <a:rPr lang="ja" sz="822"/>
              <a:t>性能を示しています。ツール使用エラーの分布や、GPT-4-Turboに</a:t>
            </a:r>
            <a:br>
              <a:rPr lang="ja" sz="822"/>
            </a:br>
            <a:r>
              <a:rPr lang="ja" sz="822"/>
              <a:t>よる制約通過率、さらにはエージェントと参照との間の異なる</a:t>
            </a:r>
            <a:br>
              <a:rPr lang="ja" sz="822"/>
            </a:br>
            <a:r>
              <a:rPr lang="ja" sz="822"/>
              <a:t>ツール使用回数の比較などが含まれます。</a:t>
            </a:r>
            <a:endParaRPr sz="822"/>
          </a:p>
          <a:p>
            <a:pPr indent="0" lvl="0" marL="0" rtl="0" algn="l">
              <a:lnSpc>
                <a:spcPct val="100000"/>
              </a:lnSpc>
              <a:spcBef>
                <a:spcPts val="1200"/>
              </a:spcBef>
              <a:spcAft>
                <a:spcPts val="1200"/>
              </a:spcAft>
              <a:buNone/>
            </a:pPr>
            <a:r>
              <a:rPr lang="ja" sz="822"/>
              <a:t>TravelPlannerのデータセットは、</a:t>
            </a:r>
            <a:br>
              <a:rPr lang="ja" sz="822"/>
            </a:br>
            <a:r>
              <a:rPr lang="ja" sz="822"/>
              <a:t>公開されたインターネットデータからソースされたオリジナル</a:t>
            </a:r>
            <a:br>
              <a:rPr lang="ja" sz="822"/>
            </a:br>
            <a:r>
              <a:rPr lang="ja" sz="822"/>
              <a:t>データを基にしていて、データ汚染の問題を効果的に回避する</a:t>
            </a:r>
            <a:br>
              <a:rPr lang="ja" sz="822"/>
            </a:br>
            <a:r>
              <a:rPr lang="ja" sz="822"/>
              <a:t>ために、特定のキーと値を追加、削除、および変更しています。</a:t>
            </a:r>
            <a:br>
              <a:rPr lang="ja" sz="822"/>
            </a:br>
            <a:r>
              <a:rPr lang="ja" sz="822"/>
              <a:t>データセットはHugging Face Datasetでダウンロード可能</a:t>
            </a:r>
            <a:endParaRPr sz="822"/>
          </a:p>
        </p:txBody>
      </p:sp>
      <p:pic>
        <p:nvPicPr>
          <p:cNvPr id="479" name="Google Shape;479;p83"/>
          <p:cNvPicPr preferRelativeResize="0"/>
          <p:nvPr/>
        </p:nvPicPr>
        <p:blipFill>
          <a:blip r:embed="rId4">
            <a:alphaModFix/>
          </a:blip>
          <a:stretch>
            <a:fillRect/>
          </a:stretch>
        </p:blipFill>
        <p:spPr>
          <a:xfrm>
            <a:off x="3191650" y="1905000"/>
            <a:ext cx="5908372" cy="3144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Homogenization Effects of Large Language Models on Human Creative Ideation</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を創造性支援ツール（CST）として使用することが、異なるユーザーが生成するアイデアの均質化を促進するかどうかを検証しました。36人の参加者を対象に比較ユーザースタディを行い、ChatGPTと非AIベースのCSTを使用した際の創造性の差異を調査。結果として、ChatGPTを使用したグループではアイデアの均質化が顕著に観察されましたが、個々の創造性における多様性には大きな違いは見られませんでした。また、ChatGPTを使用した際には、参加者が生成したアイデアに対する責任感が低下することも明らかになり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ChatGPTと非AIベースのCST（Oblique Strategies）を用いた36人の参加者による内部被験者実験を行いました。参加者は4つの異なる発散思考タスクに取り組み、それぞれのツールを使用してアイデアを生成しました。生成されたアイデアの意味的類似性を分析することで、均質化の度合いを評価しました。</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ChatGPTを使用したグループでは、アイデアの均質化がグループレベルで顕著に観察され、参加者はより多くのアイデアを生成し、詳細さがある傾向がありました。</a:t>
            </a:r>
            <a:br>
              <a:rPr lang="ja" sz="822"/>
            </a:br>
            <a:r>
              <a:rPr lang="ja" sz="822"/>
              <a:t>しかし、個々のレベルでのアイデアの多様性には大きな違いはありませんでした。</a:t>
            </a:r>
            <a:br>
              <a:rPr lang="ja" sz="822"/>
            </a:br>
            <a:r>
              <a:rPr lang="ja" sz="822"/>
              <a:t>LLMを用いた創造性支援ツール（CST）が、グループレベルでのアイデアの意味的多様性を減少させること、個々の参加者が生成するアイデアの集合の多様性には差がないことを示す結果を報告しています。均質化の原因は、LLMが異なるユーザーに似たアイデアを提案すること、LLMの出力と完全なアイデアとの間の推論距離の低さにあると考察されています。また、LLMが生成するステレオタイプな出力についての情報をユーザーに提供することで、均質化の効果に抵抗することができるかもしれないとしていますが、LLMからより多様な反応を引き出すためのプロンプト戦略を適応させることは困難であるとも指摘しています。</a:t>
            </a:r>
            <a:endParaRPr sz="822"/>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GLaPE: Gold Label-agnostic Prompt Evaluation and Optimization for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LLM</a:t>
            </a:r>
            <a:r>
              <a:rPr lang="ja" sz="764"/>
              <a:t>タスク性能はプロンプト設計で決まるという問題がある、この職人技に依存しないプロンプト評価手法（GLaPE）を提案</a:t>
            </a:r>
            <a:br>
              <a:rPr lang="ja" sz="764"/>
            </a:br>
            <a:r>
              <a:rPr lang="ja" sz="764"/>
              <a:t>自己一貫性と答えの正確性の相関に基づき、初期の評価スコアとして自己一貫性を採用し、同一回答を生成するプロンプトのスコアを相互一貫性に基づいて洗練します。</a:t>
            </a:r>
            <a:br>
              <a:rPr lang="ja" sz="764"/>
            </a:br>
            <a:r>
              <a:rPr lang="ja" sz="764"/>
              <a:t>実験結果は、GLaPEが正解ラベルがなくても信頼性の高い評価を提供し、6つの人気のある推論タスクにおいて、GLaPEに基づくプロンプト最適化が効果的なプロンプトを生み出すことを示しています。</a:t>
            </a:r>
            <a:br>
              <a:rPr lang="ja" sz="764"/>
            </a:br>
            <a:r>
              <a:rPr lang="ja" sz="764"/>
              <a:t>https://github.com/thunderous77/GLaPE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正解ラベルに依存しない新たなプロンプト評価手法（GLaPE）を提案し、自己一貫性を基にした初期の評価スコア設定と、同一回答を生成するプロンプト間でのスコアを相互一貫性に基づいて洗練することで、正確かつ一貫性のある回答を促進するプロンプトを見つけ出します。</a:t>
            </a:r>
            <a:endParaRPr sz="813"/>
          </a:p>
          <a:p>
            <a:pPr indent="0" lvl="0" marL="0" rtl="0" algn="l">
              <a:lnSpc>
                <a:spcPct val="100000"/>
              </a:lnSpc>
              <a:spcBef>
                <a:spcPts val="1200"/>
              </a:spcBef>
              <a:spcAft>
                <a:spcPts val="0"/>
              </a:spcAft>
              <a:buNone/>
            </a:pPr>
            <a:r>
              <a:rPr lang="ja" sz="813"/>
              <a:t>GLaPE（Gold Label-agnostic Prompt Evaluation）:</a:t>
            </a:r>
            <a:br>
              <a:rPr lang="ja" sz="813"/>
            </a:br>
            <a:r>
              <a:rPr lang="ja" sz="813"/>
              <a:t>1. 自己一貫性（Self-Consistency Evaluation）の評価:</a:t>
            </a:r>
            <a:br>
              <a:rPr lang="ja" sz="813"/>
            </a:br>
            <a:r>
              <a:rPr lang="ja" sz="813"/>
              <a:t>- LLMに複数のプロンプトを提供し、それぞれのプロンプトに対する回答を生成させます。</a:t>
            </a:r>
            <a:br>
              <a:rPr lang="ja" sz="813"/>
            </a:br>
            <a:r>
              <a:rPr lang="ja" sz="813"/>
              <a:t>- 同一プロンプトから得られる回答の一貫性を評価するメトリクスを定義します。</a:t>
            </a:r>
            <a:br>
              <a:rPr lang="ja" sz="813"/>
            </a:br>
            <a:r>
              <a:rPr lang="ja" sz="813"/>
              <a:t>自己一貫性は、同じ質問に対するモデルの異なる回答がどれだけ一貫しているかを評価する指標です。このコードでは、自己一貫性は特定のcot_triggerに対する予測関数predict内で計算されています。predict関数はutils.pyファイル内にあり、データローダーからのデータに対してモデルが生成した回答の自己一貫性を計算します。自己一貫性（SC）は、特定のcot_triggerで生成された回答の中で最も頻繁に現れる回答が全生成回答に占める割合として計算されます。</a:t>
            </a:r>
            <a:br>
              <a:rPr lang="ja" sz="813"/>
            </a:br>
            <a:r>
              <a:rPr lang="ja" sz="813">
                <a:solidFill>
                  <a:schemeClr val="lt1"/>
                </a:solidFill>
                <a:highlight>
                  <a:schemeClr val="accent1"/>
                </a:highlight>
              </a:rPr>
              <a:t>def predict(cot_trigger, args, decoder, dataloader, temperature=0.5, dataset_size=10, generate_times=10):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 data in enumerate(dataloader):</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range(generate_times):</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preds.append(pred)</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new_SC = preds.count(new_answer) / generate_times * 100</a:t>
            </a:r>
            <a:br>
              <a:rPr lang="ja" sz="813">
                <a:solidFill>
                  <a:schemeClr val="lt1"/>
                </a:solidFill>
                <a:highlight>
                  <a:schemeClr val="accent1"/>
                </a:highlight>
              </a:rPr>
            </a:br>
            <a:r>
              <a:rPr lang="ja" sz="813">
                <a:solidFill>
                  <a:schemeClr val="lt1"/>
                </a:solidFill>
                <a:highlight>
                  <a:schemeClr val="accent1"/>
                </a:highlight>
              </a:rPr>
              <a:t>        SC += new_SC</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 = SC / dataset_size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 accuracy, SC_list, answer_list</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2. 相互一貫性（Mutual Consistency Evaluation）の評価:</a:t>
            </a:r>
            <a:br>
              <a:rPr lang="ja" sz="813"/>
            </a:br>
            <a:r>
              <a:rPr lang="ja" sz="813"/>
              <a:t>- 異なるプロンプト間で共通の回答が生成された場合の一貫性を評価します。</a:t>
            </a:r>
            <a:br>
              <a:rPr lang="ja" sz="813"/>
            </a:br>
            <a:r>
              <a:rPr lang="ja" sz="813"/>
              <a:t>- 相互一貫性を高めることで、正確なプロンプトを識別できるようにします。</a:t>
            </a:r>
            <a:br>
              <a:rPr lang="ja" sz="813"/>
            </a:br>
            <a:r>
              <a:rPr lang="ja" sz="813"/>
              <a:t>相互一貫性は、異なるプロンプト（cot_trigger）によって生成された回答がどれだけ一致しているかを評価する指標です。</a:t>
            </a:r>
            <a:br>
              <a:rPr lang="ja" sz="813"/>
            </a:br>
            <a:r>
              <a:rPr lang="ja" sz="813"/>
              <a:t>このコードでは、compute_loss関数内で相互一貫性に基づく損失を計算しています。</a:t>
            </a:r>
            <a:br>
              <a:rPr lang="ja" sz="813"/>
            </a:br>
            <a:r>
              <a:rPr lang="ja" sz="813"/>
              <a:t>この関数は、異なるプロンプトが同じ質問に対して生成した回答が一致する場合に、相互一貫性の損失を低減します。</a:t>
            </a:r>
            <a:br>
              <a:rPr lang="ja" sz="813"/>
            </a:br>
            <a:r>
              <a:rPr lang="ja" sz="813"/>
              <a:t>これはoptimize関数内で呼び出され、最適化プロセスの一部として使用されます。</a:t>
            </a:r>
            <a:br>
              <a:rPr lang="ja" sz="813"/>
            </a:br>
            <a:r>
              <a:rPr lang="ja" sz="813">
                <a:solidFill>
                  <a:schemeClr val="lt1"/>
                </a:solidFill>
                <a:highlight>
                  <a:schemeClr val="accent1"/>
                </a:highlight>
              </a:rPr>
              <a:t>def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mask = torch.zeros(prompt_num, prompt_num, question_num).to(args.device)</a:t>
            </a:r>
            <a:br>
              <a:rPr lang="ja" sz="813">
                <a:solidFill>
                  <a:schemeClr val="lt1"/>
                </a:solidFill>
                <a:highlight>
                  <a:schemeClr val="accent1"/>
                </a:highlight>
              </a:rPr>
            </a:br>
            <a:r>
              <a:rPr lang="ja" sz="813">
                <a:solidFill>
                  <a:schemeClr val="lt1"/>
                </a:solidFill>
                <a:highlight>
                  <a:schemeClr val="accent1"/>
                </a:highlight>
              </a:rPr>
              <a:t>    for k in range(question_num):</a:t>
            </a:r>
            <a:br>
              <a:rPr lang="ja" sz="813">
                <a:solidFill>
                  <a:schemeClr val="lt1"/>
                </a:solidFill>
                <a:highlight>
                  <a:schemeClr val="accent1"/>
                </a:highlight>
              </a:rPr>
            </a:br>
            <a:r>
              <a:rPr lang="ja" sz="813">
                <a:solidFill>
                  <a:schemeClr val="lt1"/>
                </a:solidFill>
                <a:highlight>
                  <a:schemeClr val="accent1"/>
                </a:highlight>
              </a:rPr>
              <a:t>        for i in range(prompt_num-1):</a:t>
            </a:r>
            <a:br>
              <a:rPr lang="ja" sz="813">
                <a:solidFill>
                  <a:schemeClr val="lt1"/>
                </a:solidFill>
                <a:highlight>
                  <a:schemeClr val="accent1"/>
                </a:highlight>
              </a:rPr>
            </a:br>
            <a:r>
              <a:rPr lang="ja" sz="813">
                <a:solidFill>
                  <a:schemeClr val="lt1"/>
                </a:solidFill>
                <a:highlight>
                  <a:schemeClr val="accent1"/>
                </a:highlight>
              </a:rPr>
              <a:t>            for j in range(i + 1, prompt_num):</a:t>
            </a:r>
            <a:br>
              <a:rPr lang="ja" sz="813">
                <a:solidFill>
                  <a:schemeClr val="lt1"/>
                </a:solidFill>
                <a:highlight>
                  <a:schemeClr val="accent1"/>
                </a:highlight>
              </a:rPr>
            </a:br>
            <a:r>
              <a:rPr lang="ja" sz="813">
                <a:solidFill>
                  <a:schemeClr val="lt1"/>
                </a:solidFill>
                <a:highlight>
                  <a:schemeClr val="accent1"/>
                </a:highlight>
              </a:rPr>
              <a:t>                if Answer[i][k] == Answer[j][k]:</a:t>
            </a:r>
            <a:br>
              <a:rPr lang="ja" sz="813">
                <a:solidFill>
                  <a:schemeClr val="lt1"/>
                </a:solidFill>
                <a:highlight>
                  <a:schemeClr val="accent1"/>
                </a:highlight>
              </a:rPr>
            </a:br>
            <a:r>
              <a:rPr lang="ja" sz="813">
                <a:solidFill>
                  <a:schemeClr val="lt1"/>
                </a:solidFill>
                <a:highlight>
                  <a:schemeClr val="accent1"/>
                </a:highlight>
              </a:rPr>
              <a:t>                    mask[i][j][k] = 1.0</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refine_loss = torch.sum(mask * (diff ** 2))</a:t>
            </a:r>
            <a:br>
              <a:rPr lang="ja" sz="813">
                <a:solidFill>
                  <a:schemeClr val="lt1"/>
                </a:solidFill>
                <a:highlight>
                  <a:schemeClr val="accent1"/>
                </a:highlight>
              </a:rPr>
            </a:br>
            <a:r>
              <a:rPr lang="ja" sz="813">
                <a:solidFill>
                  <a:schemeClr val="lt1"/>
                </a:solidFill>
                <a:highlight>
                  <a:schemeClr val="accent1"/>
                </a:highlight>
              </a:rPr>
              <a:t>    ...</a:t>
            </a:r>
            <a:endParaRPr sz="813">
              <a:solidFill>
                <a:schemeClr val="lt1"/>
              </a:solidFill>
              <a:highlight>
                <a:schemeClr val="accent1"/>
              </a:highlight>
            </a:endParaRPr>
          </a:p>
          <a:p>
            <a:pPr indent="0" lvl="0" marL="0" rtl="0" algn="l">
              <a:lnSpc>
                <a:spcPct val="100000"/>
              </a:lnSpc>
              <a:spcBef>
                <a:spcPts val="1200"/>
              </a:spcBef>
              <a:spcAft>
                <a:spcPts val="0"/>
              </a:spcAft>
              <a:buNone/>
            </a:pPr>
            <a:r>
              <a:rPr lang="ja" sz="813"/>
              <a:t>3. GLaPEスコアの計算:</a:t>
            </a:r>
            <a:br>
              <a:rPr lang="ja" sz="813"/>
            </a:br>
            <a:r>
              <a:rPr lang="ja" sz="813"/>
              <a:t>- 自己一貫性と相互一貫性の評価結果を統合し、GLaPEスコアを計算します。</a:t>
            </a:r>
            <a:br>
              <a:rPr lang="ja" sz="813"/>
            </a:br>
            <a:r>
              <a:rPr lang="ja" sz="813"/>
              <a:t>- このスコアを用いて、最適なプロンプトを選択または改善します。</a:t>
            </a:r>
            <a:br>
              <a:rPr lang="ja" sz="813"/>
            </a:br>
            <a:r>
              <a:rPr lang="ja" sz="813"/>
              <a:t>GLaPEスコアは、自己一貫性と相互一貫性を組み合わせた評価指標です。GLaPEスコアの計算はoptimize関数で行われます。</a:t>
            </a:r>
            <a:br>
              <a:rPr lang="ja" sz="813"/>
            </a:br>
            <a:r>
              <a:rPr lang="ja" sz="813"/>
              <a:t>この関数は、自己一貫性のスコアと相互一貫性に基づく損失を組み合わせて、各プロンプト（cot_trigger）のスコアを最適化します。</a:t>
            </a:r>
            <a:br>
              <a:rPr lang="ja" sz="813"/>
            </a:br>
            <a:r>
              <a:rPr lang="ja" sz="813"/>
              <a:t>GLaPEスコアは、これらのスコアの組み合わせに基づいて計算され、プロンプトの品質を評価するために使用されます。</a:t>
            </a:r>
            <a:br>
              <a:rPr lang="ja" sz="813"/>
            </a:br>
            <a:r>
              <a:rPr lang="ja" sz="813">
                <a:solidFill>
                  <a:schemeClr val="lt1"/>
                </a:solidFill>
                <a:highlight>
                  <a:schemeClr val="accent1"/>
                </a:highlight>
              </a:rPr>
              <a:t>def optimize(args, Answer, SC, alpha, max_iter=1000000, lr=0.05):</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Score = torch.tensor(np.random.rand(prompt_num, question_num) * 100, dtype=torch.float32).to(args.device)</a:t>
            </a:r>
            <a:br>
              <a:rPr lang="ja" sz="813">
                <a:solidFill>
                  <a:schemeClr val="lt1"/>
                </a:solidFill>
                <a:highlight>
                  <a:schemeClr val="accent1"/>
                </a:highlight>
              </a:rPr>
            </a:br>
            <a:r>
              <a:rPr lang="ja" sz="813">
                <a:solidFill>
                  <a:schemeClr val="lt1"/>
                </a:solidFill>
                <a:highlight>
                  <a:schemeClr val="accent1"/>
                </a:highlight>
              </a:rPr>
              <a:t>    Score.requires_grad = True</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for iter in range(max_iter):</a:t>
            </a:r>
            <a:br>
              <a:rPr lang="ja" sz="813">
                <a:solidFill>
                  <a:schemeClr val="lt1"/>
                </a:solidFill>
                <a:highlight>
                  <a:schemeClr val="accent1"/>
                </a:highlight>
              </a:rPr>
            </a:br>
            <a:r>
              <a:rPr lang="ja" sz="813">
                <a:solidFill>
                  <a:schemeClr val="lt1"/>
                </a:solidFill>
                <a:highlight>
                  <a:schemeClr val="accent1"/>
                </a:highlight>
              </a:rPr>
              <a:t>        loss = compute_loss(args, Answer, SC, Score, alpha)</a:t>
            </a:r>
            <a:br>
              <a:rPr lang="ja" sz="813">
                <a:solidFill>
                  <a:schemeClr val="lt1"/>
                </a:solidFill>
                <a:highlight>
                  <a:schemeClr val="accent1"/>
                </a:highlight>
              </a:rPr>
            </a:br>
            <a:r>
              <a:rPr lang="ja" sz="813">
                <a:solidFill>
                  <a:schemeClr val="lt1"/>
                </a:solidFill>
                <a:highlight>
                  <a:schemeClr val="accent1"/>
                </a:highlight>
              </a:rPr>
              <a:t>        …</a:t>
            </a:r>
            <a:br>
              <a:rPr lang="ja" sz="813">
                <a:solidFill>
                  <a:schemeClr val="lt1"/>
                </a:solidFill>
                <a:highlight>
                  <a:schemeClr val="accent1"/>
                </a:highlight>
              </a:rPr>
            </a:br>
            <a:r>
              <a:rPr lang="ja" sz="813">
                <a:solidFill>
                  <a:schemeClr val="lt1"/>
                </a:solidFill>
                <a:highlight>
                  <a:schemeClr val="accent1"/>
                </a:highlight>
              </a:rPr>
              <a:t>    return Score</a:t>
            </a:r>
            <a:endParaRPr sz="813">
              <a:solidFill>
                <a:schemeClr val="lt1"/>
              </a:solidFill>
              <a:highlight>
                <a:schemeClr val="accent1"/>
              </a:highlight>
            </a:endParaRPr>
          </a:p>
          <a:p>
            <a:pPr indent="0" lvl="0" marL="0" rtl="0" algn="l">
              <a:lnSpc>
                <a:spcPct val="100000"/>
              </a:lnSpc>
              <a:spcBef>
                <a:spcPts val="1200"/>
              </a:spcBef>
              <a:spcAft>
                <a:spcPts val="1200"/>
              </a:spcAft>
              <a:buNone/>
            </a:pPr>
            <a:r>
              <a:rPr lang="ja" sz="1122" u="sng"/>
              <a:t>結果</a:t>
            </a:r>
            <a:br>
              <a:rPr lang="ja" sz="1122"/>
            </a:br>
            <a:r>
              <a:rPr lang="ja" sz="822"/>
              <a:t>正解ラベルに依存しないプロンプト評価と最適化のための革新的な貢献を提供します。特に、自己一貫性と相互一貫性の洗練を組み合わせることで、LLMのプロンプト最適化プロセスを改善し、正確な回答を促進します。</a:t>
            </a:r>
            <a:endParaRPr sz="822"/>
          </a:p>
        </p:txBody>
      </p:sp>
      <p:pic>
        <p:nvPicPr>
          <p:cNvPr id="490" name="Google Shape;490;p85"/>
          <p:cNvPicPr preferRelativeResize="0"/>
          <p:nvPr/>
        </p:nvPicPr>
        <p:blipFill>
          <a:blip r:embed="rId3">
            <a:alphaModFix/>
          </a:blip>
          <a:stretch>
            <a:fillRect/>
          </a:stretch>
        </p:blipFill>
        <p:spPr>
          <a:xfrm>
            <a:off x="3768075" y="1677875"/>
            <a:ext cx="5213874" cy="3150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planning of LLM agents: A survey</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自律エージェントの計画モジュールとしての大規模言語モデル（LLM）の利用についてMに基づくエージェントの計画を改善することを目指す最近の作業をカバーし、タスク分解、計画選択、外部モジュール、反映、および記憶に関する既存の作業の分類を提供する。各方向性について包括的な分析を行い、研究分野のさらなる課題について議論</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LLMに基づくエージェントの計画に関する既存の作業を5つの主要なカテゴリーに分類する。各カテゴリーについて、具体的な手法、その利点、課題について詳細に説明する。</a:t>
            </a:r>
            <a:br>
              <a:rPr lang="ja" sz="813"/>
            </a:br>
            <a:r>
              <a:rPr lang="ja" sz="813"/>
              <a:t>1. タスク分解: 実生活のタスクは通常、複雑で多段階であり、計画に大きな困難をもたらします。この方法は、分割統治のアイデアを採用し、複雑なタスクをいくつかのサブタスクに分解し、それぞれに対して順番に計画を立てます。このカテゴリーの代表的な方法には、Chain-of-Thought（CoT）シリーズ、ReAct、PAL、Program-of-Thought（PoT）、Visual ChatGPTなどがあります。</a:t>
            </a:r>
            <a:endParaRPr sz="813"/>
          </a:p>
          <a:p>
            <a:pPr indent="0" lvl="0" marL="0" rtl="0" algn="l">
              <a:lnSpc>
                <a:spcPct val="100000"/>
              </a:lnSpc>
              <a:spcBef>
                <a:spcPts val="1200"/>
              </a:spcBef>
              <a:spcAft>
                <a:spcPts val="0"/>
              </a:spcAft>
              <a:buNone/>
            </a:pPr>
            <a:r>
              <a:rPr lang="ja" sz="813"/>
              <a:t>2. 多計画選択: この方法は、LLMが強力な推論能力を持っているにも関わらず、LLMによって生成される単一の計画が最適でない、または実行不可能である可能性が高いです。より自然なアプローチは、LLMにさまざまな代替計画を「考えさせる」ことであり、主に二つの主要なステップから構成されます：多計画生成と最適計画選択です。</a:t>
            </a:r>
            <a:br>
              <a:rPr lang="ja" sz="813"/>
            </a:br>
            <a:r>
              <a:rPr lang="ja" sz="813"/>
              <a:t>    2.1. 多計画生成: 候補計画セットを構成するための複数の計画のパスを生成することを含みます。主流の方法は、生成モデルのデコーディングプロセスにおける不確実性を利用します。</a:t>
            </a:r>
            <a:br>
              <a:rPr lang="ja" sz="813"/>
            </a:br>
            <a:r>
              <a:rPr lang="ja" sz="813"/>
              <a:t>    2.2. 最適計画選択: 候補計画の中から最適な計画を選択するために、様々な戦略が発見的検索アルゴリズムとして採用されています。</a:t>
            </a:r>
            <a:endParaRPr sz="813"/>
          </a:p>
          <a:p>
            <a:pPr indent="0" lvl="0" marL="0" rtl="0" algn="l">
              <a:lnSpc>
                <a:spcPct val="100000"/>
              </a:lnSpc>
              <a:spcBef>
                <a:spcPts val="1200"/>
              </a:spcBef>
              <a:spcAft>
                <a:spcPts val="0"/>
              </a:spcAft>
              <a:buNone/>
            </a:pPr>
            <a:r>
              <a:rPr lang="ja" sz="813"/>
              <a:t>3. 外部プランナー支援計画: 外部プランナーを利用して計画プロセスを向上させることを目的とした方法で、LLMと外部プランナーを</a:t>
            </a:r>
            <a:br>
              <a:rPr lang="ja" sz="813"/>
            </a:br>
            <a:r>
              <a:rPr lang="ja" sz="813"/>
              <a:t>統合しています。これらの方法は、導入されたプランナーに基づいて、記号プランナーとニューラルプランナーに分類されます。</a:t>
            </a:r>
            <a:br>
              <a:rPr lang="ja" sz="813"/>
            </a:br>
            <a:r>
              <a:rPr lang="ja" sz="813"/>
              <a:t>    3.1. 記号プランナー: このアプローチは、PDDLモデルなどの確立された記号化されたモデルに基づいており、</a:t>
            </a:r>
            <a:br>
              <a:rPr lang="ja" sz="813"/>
            </a:br>
            <a:r>
              <a:rPr lang="ja" sz="813"/>
              <a:t>記号的推論を用いて初期状態から目的のゴール状態への最適なパスを特定します。</a:t>
            </a:r>
            <a:br>
              <a:rPr lang="ja" sz="813"/>
            </a:br>
            <a:r>
              <a:rPr lang="ja" sz="813"/>
              <a:t>    3.2. ニューラルプランナー:収集された計画データに対して強化学習や模倣学習技術を用いて訓練された深層モデルであり、</a:t>
            </a:r>
            <a:br>
              <a:rPr lang="ja" sz="813"/>
            </a:br>
            <a:r>
              <a:rPr lang="ja" sz="813"/>
              <a:t>特定のドメイン内で効果的な計画能力を示しています。訓練されたニューラルプランナーは、</a:t>
            </a:r>
            <a:br>
              <a:rPr lang="ja" sz="813"/>
            </a:br>
            <a:r>
              <a:rPr lang="ja" sz="813"/>
              <a:t>それぞれのドメイン内で優れた計画能力を示し、より小さいパラメーターサイズのために優れた計画効率を実現します。</a:t>
            </a:r>
            <a:endParaRPr sz="813"/>
          </a:p>
          <a:p>
            <a:pPr indent="0" lvl="0" marL="0" rtl="0" algn="l">
              <a:lnSpc>
                <a:spcPct val="100000"/>
              </a:lnSpc>
              <a:spcBef>
                <a:spcPts val="1200"/>
              </a:spcBef>
              <a:spcAft>
                <a:spcPts val="0"/>
              </a:spcAft>
              <a:buNone/>
            </a:pPr>
            <a:r>
              <a:rPr lang="ja" sz="813"/>
              <a:t>4. 反映と精緻化: この方法は、反映と精緻化を通じて計画能力を向上させることを強調します。</a:t>
            </a:r>
            <a:br>
              <a:rPr lang="ja" sz="813"/>
            </a:br>
            <a:r>
              <a:rPr lang="ja" sz="813"/>
              <a:t>LLMに失敗について反省させ、計画を洗練させます。LLMエージェントは計画中にエラーを犯し、</a:t>
            </a:r>
            <a:br>
              <a:rPr lang="ja" sz="813"/>
            </a:br>
            <a:r>
              <a:rPr lang="ja" sz="813"/>
              <a:t>限定的なフィードバックによる「思考ループ」に陥ることがあります。失敗について反省し、</a:t>
            </a:r>
            <a:br>
              <a:rPr lang="ja" sz="813"/>
            </a:br>
            <a:r>
              <a:rPr lang="ja" sz="813"/>
              <a:t>要約することで、エージェントはエラーを訂正し、そのようなループから抜け出すことができます。</a:t>
            </a:r>
            <a:br>
              <a:rPr lang="ja" sz="813"/>
            </a:br>
            <a:r>
              <a:rPr lang="ja" sz="813"/>
              <a:t>このプロセスは、反復的な生成、フィードバック、精緻化のプロセスを利用し、</a:t>
            </a:r>
            <a:br>
              <a:rPr lang="ja" sz="813"/>
            </a:br>
            <a:r>
              <a:rPr lang="ja" sz="813"/>
              <a:t>LLM自身による自己反映を通じてテキストベースのフィードバックを最終的に生成し、</a:t>
            </a:r>
            <a:br>
              <a:rPr lang="ja" sz="813"/>
            </a:br>
            <a:r>
              <a:rPr lang="ja" sz="813"/>
              <a:t>エージェントの後続の計画出力に影響を与えます。</a:t>
            </a:r>
            <a:endParaRPr sz="813"/>
          </a:p>
          <a:p>
            <a:pPr indent="0" lvl="0" marL="0" rtl="0" algn="l">
              <a:lnSpc>
                <a:spcPct val="100000"/>
              </a:lnSpc>
              <a:spcBef>
                <a:spcPts val="1200"/>
              </a:spcBef>
              <a:spcAft>
                <a:spcPts val="0"/>
              </a:spcAft>
              <a:buNone/>
            </a:pPr>
            <a:r>
              <a:rPr lang="ja" sz="813"/>
              <a:t>5. 記憶拡張計画: モデルパラメータを埋め込むようなPEFTを使いメモリは、テキスト、表形式、知識グラフなど、</a:t>
            </a:r>
            <a:br>
              <a:rPr lang="ja" sz="813"/>
            </a:br>
            <a:r>
              <a:rPr lang="ja" sz="813"/>
              <a:t>追加のストレージに多様な形で保存されます。</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LLMを使用したエージェントの計画能力は、タスク分解、複数計画の生成と選択、外部計画の支援、反映と精緻化のプロセスを通じて</a:t>
            </a:r>
            <a:br>
              <a:rPr lang="ja" sz="822"/>
            </a:br>
            <a:r>
              <a:rPr lang="ja" sz="822"/>
              <a:t>大きく向上している。しかし、計画の実現可能性、効率性、および多モーダルな環境フィードバックの処理など、いくつかの重要な課題が残る。</a:t>
            </a:r>
            <a:endParaRPr sz="822"/>
          </a:p>
        </p:txBody>
      </p:sp>
      <p:pic>
        <p:nvPicPr>
          <p:cNvPr id="496" name="Google Shape;496;p86"/>
          <p:cNvPicPr preferRelativeResize="0"/>
          <p:nvPr/>
        </p:nvPicPr>
        <p:blipFill>
          <a:blip r:embed="rId3">
            <a:alphaModFix/>
          </a:blip>
          <a:stretch>
            <a:fillRect/>
          </a:stretch>
        </p:blipFill>
        <p:spPr>
          <a:xfrm>
            <a:off x="6601550" y="2018000"/>
            <a:ext cx="2344625" cy="2461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Enhancing LLM-Based Coding Tools through Native Integration of IDE-Derived Static Context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 現行のLLMは単一ファイルのコード補完に効果的だが、複数ファイルを跨いだ大規模ソフトウェアプロジェクトにおけるコード補完には課題がある</a:t>
            </a:r>
            <a:br>
              <a:rPr lang="ja" sz="764"/>
            </a:br>
            <a:r>
              <a:rPr lang="ja" sz="764"/>
              <a:t>- IDECoderはIDEのネイティブな静的コンテキストを活用し、リポジトリレベルのコード補完の性能を向上させる実用的なフレームワークである</a:t>
            </a:r>
            <a:br>
              <a:rPr lang="ja" sz="764"/>
            </a:br>
            <a:r>
              <a:rPr lang="ja" sz="764"/>
              <a:t>提案するフレームワーク「IDECoder」は、IDE固有の静的コンテキストを活用して、リポジトリレベルのコード補完を行います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IDECoderは、IDEから取得した静的情報と診断結果をLLMベースのコード補完に統合することを目指しています。</a:t>
            </a:r>
            <a:br>
              <a:rPr lang="ja" sz="813"/>
            </a:br>
            <a:r>
              <a:rPr lang="ja" sz="813"/>
              <a:t>IDECoderはIDE内で不完全なコードとその対応するプロジェクトを入力として取り、IDEの分析機能を活用して、クロスファイルコンテキストを正確に識別し、クロスファイルコンテキスト識別のための関連情報を抽出します。次に、IDECoderは識別されたクロスファイルコンテキストをLLMの入力としてモデル化し、整理します。それにより、LLMがより文脈に適したコード補完を生成できるように、この情報を順序立ててモデル化するために、思考の連鎖（chain-of-thought）方法論を採用します。最終的に、IDECoderはIDEのリンティングサービスからの診断出力を使用して生成されたコードを洗練させ、生成されたコードの品質と正確さを保証します。</a:t>
            </a:r>
            <a:br>
              <a:rPr lang="ja" sz="813"/>
            </a:br>
            <a:r>
              <a:rPr lang="ja" sz="813"/>
              <a:t>プロセスは主に2つのステップ、クロスファイルコンテキストの識別とコンテキストの融合から成り立っています。</a:t>
            </a:r>
            <a:endParaRPr sz="813"/>
          </a:p>
          <a:p>
            <a:pPr indent="0" lvl="0" marL="0" rtl="0" algn="l">
              <a:lnSpc>
                <a:spcPct val="100000"/>
              </a:lnSpc>
              <a:spcBef>
                <a:spcPts val="1200"/>
              </a:spcBef>
              <a:spcAft>
                <a:spcPts val="0"/>
              </a:spcAft>
              <a:buNone/>
            </a:pPr>
            <a:r>
              <a:rPr lang="ja" sz="813"/>
              <a:t>クロスファイルコンテキストの識別: リポジトリ内のコードスニペットと関連ファイルを扱う際、使用されている変数のメンバー関数など、最も関連性が高く有用なクロスファイルコンテキストを識別することが重要です。これにより、正確な参照が保証され、LLMによる混乱が防がれます。クロスファイルコンテキストを識別する主な課題は、正確性の維持とコードの関連性です。</a:t>
            </a:r>
            <a:endParaRPr sz="813"/>
          </a:p>
          <a:p>
            <a:pPr indent="0" lvl="0" marL="0" rtl="0" algn="l">
              <a:lnSpc>
                <a:spcPct val="100000"/>
              </a:lnSpc>
              <a:spcBef>
                <a:spcPts val="1200"/>
              </a:spcBef>
              <a:spcAft>
                <a:spcPts val="0"/>
              </a:spcAft>
              <a:buNone/>
            </a:pPr>
            <a:r>
              <a:rPr lang="ja" sz="813"/>
              <a:t>クロスファイルコンテキストの融合: 収集されたクロスファイルコンテキストを、コードベースのLLMがより理解しやすい方法で整理することが重要です。単にインファイルとクロスファイルのコンテキストを連結するだけでは最適ではありません。まず、LLMの限られたコンテキストの長さのために、識別されたインポートクラスのすべてのソースコードを含めることは現実的ではありません。また、過度に長いコンテキストは、現在のコードベースのLLMのパフォーマンスを損なう可能性があります。現在のエンコーディングベースの方法はこれらのコンテキストを単に一緒に融合しますが、新しいデータフォーマットに対してLLMを調整する必要があります。さらに、入力と出力の例を提供することにのみ依存するアプローチは、類似性ベースの検索方法の欠点を悪化させる可能性があります。</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0"/>
              </a:spcAft>
              <a:buNone/>
            </a:pPr>
            <a:r>
              <a:t/>
            </a:r>
            <a:endParaRPr sz="813"/>
          </a:p>
          <a:p>
            <a:pPr indent="0" lvl="0" marL="0" rtl="0" algn="l">
              <a:lnSpc>
                <a:spcPct val="100000"/>
              </a:lnSpc>
              <a:spcBef>
                <a:spcPts val="1200"/>
              </a:spcBef>
              <a:spcAft>
                <a:spcPts val="1200"/>
              </a:spcAft>
              <a:buNone/>
            </a:pPr>
            <a:r>
              <a:t/>
            </a:r>
            <a:endParaRPr sz="813"/>
          </a:p>
        </p:txBody>
      </p:sp>
      <p:pic>
        <p:nvPicPr>
          <p:cNvPr id="502" name="Google Shape;502;p87"/>
          <p:cNvPicPr preferRelativeResize="0"/>
          <p:nvPr/>
        </p:nvPicPr>
        <p:blipFill>
          <a:blip r:embed="rId3">
            <a:alphaModFix/>
          </a:blip>
          <a:stretch>
            <a:fillRect/>
          </a:stretch>
        </p:blipFill>
        <p:spPr>
          <a:xfrm>
            <a:off x="3488326" y="3194398"/>
            <a:ext cx="5494502" cy="17599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Professional Agents - Evolving Large Language Models into Autonomous Experts with Human-Level Competencies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相互依存的に作業するマルチエージェントシステムを形成することにより、協調的作業でき、専門家レベルの知識とスキルを持つ自律エージェントの作成が可能になります。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Professional Agents（PAgents）のフレームワークは、三層構造を特徴としています。具体的には、各PAgentは役割認識、脳、および行動コンポーネントからなるモジュラーアーキテクチャを備えています。</a:t>
            </a:r>
            <a:endParaRPr sz="813"/>
          </a:p>
          <a:p>
            <a:pPr indent="0" lvl="0" marL="0" rtl="0" algn="l">
              <a:lnSpc>
                <a:spcPct val="100000"/>
              </a:lnSpc>
              <a:spcBef>
                <a:spcPts val="1200"/>
              </a:spcBef>
              <a:spcAft>
                <a:spcPts val="1200"/>
              </a:spcAft>
              <a:buNone/>
            </a:pPr>
            <a:r>
              <a:rPr lang="ja" sz="813"/>
              <a:t>ベースツール層（Base Tool Layer）: この基礎層は、基本ユーティリティ、</a:t>
            </a:r>
            <a:br>
              <a:rPr lang="ja" sz="813"/>
            </a:br>
            <a:r>
              <a:rPr lang="ja" sz="813"/>
              <a:t>開発者リソース、知識リポジトリ、検索機能、およびAIシステムを含む</a:t>
            </a:r>
            <a:br>
              <a:rPr lang="ja" sz="813"/>
            </a:br>
            <a:r>
              <a:rPr lang="ja" sz="813"/>
              <a:t>最先端技術の幅広い範囲を提供します。この多様なツールセットは、</a:t>
            </a:r>
            <a:br>
              <a:rPr lang="ja" sz="813"/>
            </a:br>
            <a:r>
              <a:rPr lang="ja" sz="813"/>
              <a:t>インフラストラクチャの基盤を築き、熟練したエージェントの出現と</a:t>
            </a:r>
            <a:br>
              <a:rPr lang="ja" sz="813"/>
            </a:br>
            <a:r>
              <a:rPr lang="ja" sz="813"/>
              <a:t>継続的な改善を容易にします。</a:t>
            </a:r>
            <a:br>
              <a:rPr lang="ja" sz="813"/>
            </a:br>
            <a:r>
              <a:rPr lang="ja" sz="813"/>
              <a:t>ミドルエージェント層（Middle Agent Layer）: 独立して制御可能で、</a:t>
            </a:r>
            <a:br>
              <a:rPr lang="ja" sz="813"/>
            </a:br>
            <a:r>
              <a:rPr lang="ja" sz="813"/>
              <a:t>インタラクティブな専門のプロフェッショナルエージェントの多様なコレクションがあります。</a:t>
            </a:r>
            <a:br>
              <a:rPr lang="ja" sz="813"/>
            </a:br>
            <a:r>
              <a:rPr lang="ja" sz="813"/>
              <a:t>各PAgentは、その役割を効果的に果たすために必要な特定のプロフェッショナル役割と</a:t>
            </a:r>
            <a:br>
              <a:rPr lang="ja" sz="813"/>
            </a:br>
            <a:r>
              <a:rPr lang="ja" sz="813"/>
              <a:t>主要なコンピテンシーを体現しています。</a:t>
            </a:r>
            <a:br>
              <a:rPr lang="ja" sz="813"/>
            </a:br>
            <a:r>
              <a:rPr lang="ja" sz="813"/>
              <a:t>トップシナジーレイヤー（Top Synergy Layer）: 個々のプロフェッショナルエージェントを</a:t>
            </a:r>
            <a:br>
              <a:rPr lang="ja" sz="813"/>
            </a:br>
            <a:r>
              <a:rPr lang="ja" sz="813"/>
              <a:t>統合されたネットワークに融合させる調和のとれた融合です。これらのエージェントは</a:t>
            </a:r>
            <a:br>
              <a:rPr lang="ja" sz="813"/>
            </a:br>
            <a:r>
              <a:rPr lang="ja" sz="813"/>
              <a:t>協力して専門知識をプールし、人間のプロフェッショナルグループに固有の</a:t>
            </a:r>
            <a:br>
              <a:rPr lang="ja" sz="813"/>
            </a:br>
            <a:r>
              <a:rPr lang="ja" sz="813"/>
              <a:t>協力を模倣して、多面的なタスクに対処します。彼らは動的にタスクを割り当て、</a:t>
            </a:r>
            <a:br>
              <a:rPr lang="ja" sz="813"/>
            </a:br>
            <a:r>
              <a:rPr lang="ja" sz="813"/>
              <a:t>発生する様々な複雑さや文脈の要求に流動的に適応します。</a:t>
            </a:r>
            <a:endParaRPr sz="813"/>
          </a:p>
        </p:txBody>
      </p:sp>
      <p:pic>
        <p:nvPicPr>
          <p:cNvPr id="508" name="Google Shape;508;p88"/>
          <p:cNvPicPr preferRelativeResize="0"/>
          <p:nvPr/>
        </p:nvPicPr>
        <p:blipFill>
          <a:blip r:embed="rId3">
            <a:alphaModFix/>
          </a:blip>
          <a:stretch>
            <a:fillRect/>
          </a:stretch>
        </p:blipFill>
        <p:spPr>
          <a:xfrm>
            <a:off x="4572000" y="1633875"/>
            <a:ext cx="4540477" cy="2806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SumRec: A Framework for Recommendation using Open-Domain Dialogue </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チャット対話から話者の興味や嗜好、経験に関する情報を活用して、個別化されたシステムを提供し、高度な情報推薦を実現するための新しいフレームワークSumRecを提案</a:t>
            </a:r>
            <a:br>
              <a:rPr lang="ja" sz="764"/>
            </a:br>
            <a:r>
              <a:rPr lang="ja" sz="764"/>
              <a:t>SumRecフレームワークは、対話から話者の情報を要約し、ユーザータイプに応じたアイテム情報を推薦するためにLLMを使用します。</a:t>
            </a:r>
            <a:br>
              <a:rPr lang="ja" sz="764"/>
            </a:br>
            <a:r>
              <a:rPr lang="ja" sz="764"/>
              <a:t>実験結果は、SumRecフレームワークが従来の方法よりも優れた推薦を提供することを示しています。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SumRecフレームワークは、チャット対話から話者の情報を要約し、アイテムに関する情報を推薦するためにLLMを活用します。また、スコア推定モデルを用いて推薦スコアを生成します。</a:t>
            </a:r>
            <a:endParaRPr sz="813"/>
          </a:p>
          <a:p>
            <a:pPr indent="0" lvl="0" marL="0" rtl="0" algn="l">
              <a:lnSpc>
                <a:spcPct val="100000"/>
              </a:lnSpc>
              <a:spcBef>
                <a:spcPts val="1200"/>
              </a:spcBef>
              <a:spcAft>
                <a:spcPts val="0"/>
              </a:spcAft>
              <a:buNone/>
            </a:pPr>
            <a:r>
              <a:rPr lang="ja" sz="813"/>
              <a:t>話者情報を要約するためのプロンプトサンプル。ハイライトはChatGPTで生成された文章を示します</a:t>
            </a:r>
            <a:br>
              <a:rPr lang="ja" sz="813"/>
            </a:br>
            <a:r>
              <a:rPr lang="ja" sz="433"/>
              <a:t>【タスク】</a:t>
            </a:r>
            <a:br>
              <a:rPr lang="ja" sz="433"/>
            </a:br>
            <a:r>
              <a:rPr lang="ja" sz="433"/>
              <a:t>話し手の特性、観光地の説明、おすすめされた人の説明に基づいて、観光地に対する以下の好みのうちから一つ選んでください。</a:t>
            </a:r>
            <a:br>
              <a:rPr lang="ja" sz="433"/>
            </a:br>
            <a:r>
              <a:rPr lang="ja" sz="433"/>
              <a:t>1: 絶対に行きたくない</a:t>
            </a:r>
            <a:br>
              <a:rPr lang="ja" sz="433"/>
            </a:br>
            <a:r>
              <a:rPr lang="ja" sz="433"/>
              <a:t>2: 行きたくない</a:t>
            </a:r>
            <a:br>
              <a:rPr lang="ja" sz="433"/>
            </a:br>
            <a:r>
              <a:rPr lang="ja" sz="433"/>
              <a:t>3: どちらでもない</a:t>
            </a:r>
            <a:br>
              <a:rPr lang="ja" sz="433"/>
            </a:br>
            <a:r>
              <a:rPr lang="ja" sz="433"/>
              <a:t>4: 行きたい</a:t>
            </a:r>
            <a:br>
              <a:rPr lang="ja" sz="433"/>
            </a:br>
            <a:r>
              <a:rPr lang="ja" sz="433"/>
              <a:t>5: 絶対に行きたい</a:t>
            </a:r>
            <a:br>
              <a:rPr lang="ja" sz="433"/>
            </a:br>
            <a:br>
              <a:rPr lang="ja" sz="433"/>
            </a:br>
            <a:r>
              <a:rPr lang="ja" sz="433"/>
              <a:t>【評価開始】</a:t>
            </a:r>
            <a:br>
              <a:rPr lang="ja" sz="433"/>
            </a:br>
            <a:r>
              <a:rPr lang="ja" sz="433"/>
              <a:t>–1–</a:t>
            </a:r>
            <a:br>
              <a:rPr lang="ja" sz="433"/>
            </a:br>
            <a:r>
              <a:rPr lang="ja" sz="433"/>
              <a:t>【話し手の特性】</a:t>
            </a:r>
            <a:br>
              <a:rPr lang="ja" sz="433"/>
            </a:br>
            <a:r>
              <a:rPr lang="ja" sz="433"/>
              <a:t>彼女は春が来ていると言及し、寒さについて話します...しかし、まるで本当のゲームのように、娘との日常生活について話します。</a:t>
            </a:r>
            <a:br>
              <a:rPr lang="ja" sz="433"/>
            </a:br>
            <a:r>
              <a:rPr lang="ja" sz="433"/>
              <a:t>【観光地の説明】</a:t>
            </a:r>
            <a:br>
              <a:rPr lang="ja" sz="433"/>
            </a:br>
            <a:r>
              <a:rPr lang="ja" sz="433"/>
              <a:t>美しい庭園に囲まれた博物館で、磐梯山の景色が見えます...所要時間は1時間30分です。</a:t>
            </a:r>
            <a:br>
              <a:rPr lang="ja" sz="433"/>
            </a:br>
            <a:r>
              <a:rPr lang="ja" sz="433"/>
              <a:t>【推薦された人】</a:t>
            </a:r>
            <a:br>
              <a:rPr lang="ja" sz="433"/>
            </a:br>
            <a:r>
              <a:rPr lang="ja" sz="433"/>
              <a:t>この観光地は美術と文化に興味がある人に推薦されます...美術品をじっくりと鑑賞したい人や作品を時間をかけて鑑賞したい人に推薦されます。</a:t>
            </a:r>
            <a:br>
              <a:rPr lang="ja" sz="433"/>
            </a:br>
            <a:r>
              <a:rPr lang="ja" sz="433"/>
              <a:t>【スコア】</a:t>
            </a:r>
            <a:br>
              <a:rPr lang="ja" sz="433"/>
            </a:br>
            <a:r>
              <a:rPr lang="ja" sz="433"/>
              <a:t>5</a:t>
            </a:r>
            <a:br>
              <a:rPr lang="ja" sz="433"/>
            </a:br>
            <a:r>
              <a:rPr lang="ja" sz="433"/>
              <a:t>…</a:t>
            </a:r>
            <a:br>
              <a:rPr lang="ja" sz="433"/>
            </a:br>
            <a:r>
              <a:rPr lang="ja" sz="433"/>
              <a:t>–5–</a:t>
            </a:r>
            <a:br>
              <a:rPr lang="ja" sz="433"/>
            </a:br>
            <a:r>
              <a:rPr lang="ja" sz="433"/>
              <a:t>【話し手の特性】</a:t>
            </a:r>
            <a:br>
              <a:rPr lang="ja" sz="433"/>
            </a:br>
            <a:r>
              <a:rPr lang="ja" sz="433"/>
              <a:t>寒い季節には鍋を食べたくなると彼女は私に話します...彼女はスポーツ観戦が好きで、特にプロ野球と相撲を好みます。</a:t>
            </a:r>
            <a:br>
              <a:rPr lang="ja" sz="433"/>
            </a:br>
            <a:r>
              <a:rPr lang="ja" sz="433"/>
              <a:t>【観光地の説明】</a:t>
            </a:r>
            <a:br>
              <a:rPr lang="ja" sz="433"/>
            </a:br>
            <a:r>
              <a:rPr lang="ja" sz="433"/>
              <a:t>ふぐなどの海鮮を楽しめるレストランゾーンがある複合施設で、下関の名物を楽しめる人気スポットです。</a:t>
            </a:r>
            <a:br>
              <a:rPr lang="ja" sz="433"/>
            </a:br>
            <a:r>
              <a:rPr lang="ja" sz="433"/>
              <a:t>【推薦された人】</a:t>
            </a:r>
            <a:br>
              <a:rPr lang="ja" sz="433"/>
            </a:br>
            <a:r>
              <a:rPr lang="ja" sz="433"/>
              <a:t>この観光地は海鮮や地元の特産品を楽しみたい人に推薦されます...関門海峡の美しい景色も楽しめるので、景色を楽しみながら地元の特産品を味わいたい人にも適しています。</a:t>
            </a:r>
            <a:br>
              <a:rPr lang="ja" sz="433"/>
            </a:br>
            <a:r>
              <a:rPr lang="ja" sz="433"/>
              <a:t>【スコア】</a:t>
            </a:r>
            <a:br>
              <a:rPr lang="ja" sz="433"/>
            </a:br>
            <a:r>
              <a:rPr lang="ja" sz="433"/>
              <a:t>1</a:t>
            </a:r>
            <a:br>
              <a:rPr lang="ja" sz="433"/>
            </a:br>
            <a:r>
              <a:rPr lang="ja" sz="433"/>
              <a:t>–6–</a:t>
            </a:r>
            <a:br>
              <a:rPr lang="ja" sz="433"/>
            </a:br>
            <a:r>
              <a:rPr lang="ja" sz="433"/>
              <a:t>【話し手の特性】</a:t>
            </a:r>
            <a:br>
              <a:rPr lang="ja" sz="433"/>
            </a:br>
            <a:r>
              <a:rPr lang="ja" sz="433"/>
              <a:t>私は爬虫類とカエルが好きなので、集めて飼育しています。特にホーンドフロッグが好きで、いくつかの種類を飼っています。多くのホーンドフロッグは海外に生息しており、よくブリーダーから購入します。また、様々な模様や色があり、珍しいものは特に高価です。冬にはパネルヒーターを敷いたり水を替えたりと、飼育には多くの時間と労力がかかりますが、コストは意外と低いです。</a:t>
            </a:r>
            <a:br>
              <a:rPr lang="ja" sz="433"/>
            </a:br>
            <a:r>
              <a:rPr lang="ja" sz="433"/>
              <a:t>【観光地の説明】</a:t>
            </a:r>
            <a:br>
              <a:rPr lang="ja" sz="433"/>
            </a:br>
            <a:r>
              <a:rPr lang="ja" sz="433"/>
              <a:t>石狩川の上流には、24kmにわたって続く柱状の断崖があります。雪谷から流れ落ちる多くの滝と、周囲の原生林とともに、驚くべき景観を形成しています。かつてアイヌ語で多くの滝がある川という意味のソウンベツと呼ばれていたため、1921年に批評家・随筆家の大町桂月によってソウンキョウと命名されました。</a:t>
            </a:r>
            <a:br>
              <a:rPr lang="ja" sz="433"/>
            </a:br>
            <a:r>
              <a:rPr lang="ja" sz="433"/>
              <a:t>【推薦された人】</a:t>
            </a:r>
            <a:br>
              <a:rPr lang="ja" sz="433"/>
            </a:br>
            <a:r>
              <a:rPr lang="ja" sz="433"/>
              <a:t>この観光地は、自然の美しさと滝の景色を楽しみたい人に推薦されます。具体的には、断崖や原生林の景色を楽しみたい人に最適な場所です。また、写真撮影が好きな人や自然観察が好きな人にも推薦されます。アウトドア活動やハイキングも楽しめるので、自然が好きでアクティブな生活を好む人に適しています。</a:t>
            </a:r>
            <a:br>
              <a:rPr lang="ja" sz="433"/>
            </a:br>
            <a:r>
              <a:rPr lang="ja" sz="433"/>
              <a:t>【スコア】</a:t>
            </a:r>
            <a:br>
              <a:rPr lang="ja" sz="433"/>
            </a:br>
            <a:r>
              <a:rPr lang="ja" sz="433"/>
              <a:t>5</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SumRecフレームワークを新たに構築したChatRecデータセットで評価した結果、従来の対話とアイテム説明をそのまま使用する方法よりも</a:t>
            </a:r>
            <a:br>
              <a:rPr lang="ja" sz="822"/>
            </a:br>
            <a:r>
              <a:rPr lang="ja" sz="822"/>
              <a:t>良い推薦を提供できることを確認できています。</a:t>
            </a:r>
            <a:br>
              <a:rPr lang="ja" sz="822"/>
            </a:br>
            <a:r>
              <a:rPr lang="ja" sz="822"/>
              <a:t>この研究では、主に旅行スポットに焦点を当てており、他の分野への適用性については未検証。</a:t>
            </a:r>
            <a:endParaRPr sz="822"/>
          </a:p>
        </p:txBody>
      </p:sp>
      <p:pic>
        <p:nvPicPr>
          <p:cNvPr id="514" name="Google Shape;514;p89"/>
          <p:cNvPicPr preferRelativeResize="0"/>
          <p:nvPr/>
        </p:nvPicPr>
        <p:blipFill>
          <a:blip r:embed="rId3">
            <a:alphaModFix/>
          </a:blip>
          <a:stretch>
            <a:fillRect/>
          </a:stretch>
        </p:blipFill>
        <p:spPr>
          <a:xfrm>
            <a:off x="7360600" y="1626575"/>
            <a:ext cx="1485100" cy="1985575"/>
          </a:xfrm>
          <a:prstGeom prst="rect">
            <a:avLst/>
          </a:prstGeom>
          <a:noFill/>
          <a:ln>
            <a:noFill/>
          </a:ln>
        </p:spPr>
      </p:pic>
      <p:sp>
        <p:nvSpPr>
          <p:cNvPr id="515" name="Google Shape;515;p89"/>
          <p:cNvSpPr txBox="1"/>
          <p:nvPr>
            <p:ph idx="1" type="body"/>
          </p:nvPr>
        </p:nvSpPr>
        <p:spPr>
          <a:xfrm>
            <a:off x="5440975" y="1670550"/>
            <a:ext cx="1840800" cy="1941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スコア推定器(Score Estimator): 話者の要約、観光地の説明、および推薦情報を入力として使用し、予測される評価スコアを提供します。このスコア推定器は、その特性に関係なく任意の言語モデルで利用可能で少数ショットプロンプティングによるChatGPTでの評価スコア生成が可能です。(RoBERTa等も可)</a:t>
            </a:r>
            <a:br>
              <a:rPr lang="ja" sz="822"/>
            </a:br>
            <a:r>
              <a:rPr lang="ja" sz="822"/>
              <a:t>話者の要約 sk(k=A,B)、観光スポットの説明ei、および上記の手順を通じて得られた推薦情報riを入力として使用し、予測される評価スコアyki を提供します。</a:t>
            </a:r>
            <a:endParaRPr sz="822"/>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The Effect of Sampling Temperature on Problem Solving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temperatureの設定範囲0.0から1.0まで増加させても結論は変化がないらしい</a:t>
            </a:r>
            <a:br>
              <a:rPr lang="ja" sz="764"/>
            </a:br>
            <a:r>
              <a:rPr lang="ja" sz="764"/>
              <a:t>1.0以上に設定すると急に処理時間かかるなとか思ってたけど0~1まではそんなに変化がないからだったのかな？</a:t>
            </a:r>
            <a:br>
              <a:rPr lang="ja" sz="764"/>
            </a:br>
            <a:r>
              <a:rPr lang="ja" sz="764"/>
              <a:t>https://github.com/matthewrenze/jhu-llm-temperature</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GPT-3.5、GPT-4、Llama 2 7B、Llama 2 70Bを使用して複数選択式の問題と回答（MCQA）の試験を作成。</a:t>
            </a:r>
            <a:br>
              <a:rPr lang="ja" sz="813"/>
            </a:br>
            <a:r>
              <a:rPr lang="ja" sz="813"/>
              <a:t>10の問題セットからそれぞれ100問ずつランダムに選択し、合計1000問の試験を作成し結果を確認しました。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分析結果は、すべてのサンプリング温度にわたって平均精度が比較的安定していることを明らかにしました。</a:t>
            </a:r>
            <a:br>
              <a:rPr lang="ja" sz="822"/>
            </a:br>
            <a:r>
              <a:rPr lang="ja" sz="822"/>
              <a:t>GPT-3.5による1000問の試験で行われたクルスカル・ウォリス検定の結果、</a:t>
            </a:r>
            <a:br>
              <a:rPr lang="ja" sz="822"/>
            </a:br>
            <a:r>
              <a:rPr lang="ja" sz="822"/>
              <a:t>サンプリング温度による精度の違いは統計的に有意ではないという結果になっていました。</a:t>
            </a:r>
            <a:endParaRPr sz="822"/>
          </a:p>
          <a:p>
            <a:pPr indent="0" lvl="0" marL="0" rtl="0" algn="l">
              <a:lnSpc>
                <a:spcPct val="100000"/>
              </a:lnSpc>
              <a:spcBef>
                <a:spcPts val="1200"/>
              </a:spcBef>
              <a:spcAft>
                <a:spcPts val="1200"/>
              </a:spcAft>
              <a:buNone/>
            </a:pPr>
            <a:r>
              <a:rPr lang="ja" sz="822"/>
              <a:t>問題ドメイン、問題解決タスクの小さなサブセットに限定されている</a:t>
            </a:r>
            <a:br>
              <a:rPr lang="ja" sz="822"/>
            </a:br>
            <a:r>
              <a:rPr lang="ja" sz="822"/>
              <a:t>使用したプロンプトエンジニアリングが5つなので結論付けは速いと思うけど参考</a:t>
            </a:r>
            <a:endParaRPr sz="822"/>
          </a:p>
        </p:txBody>
      </p:sp>
      <p:pic>
        <p:nvPicPr>
          <p:cNvPr id="521" name="Google Shape;521;p90"/>
          <p:cNvPicPr preferRelativeResize="0"/>
          <p:nvPr/>
        </p:nvPicPr>
        <p:blipFill>
          <a:blip r:embed="rId3">
            <a:alphaModFix/>
          </a:blip>
          <a:stretch>
            <a:fillRect/>
          </a:stretch>
        </p:blipFill>
        <p:spPr>
          <a:xfrm>
            <a:off x="5900813" y="247725"/>
            <a:ext cx="3123274" cy="2230125"/>
          </a:xfrm>
          <a:prstGeom prst="rect">
            <a:avLst/>
          </a:prstGeom>
          <a:noFill/>
          <a:ln>
            <a:noFill/>
          </a:ln>
        </p:spPr>
      </p:pic>
      <p:pic>
        <p:nvPicPr>
          <p:cNvPr id="522" name="Google Shape;522;p90"/>
          <p:cNvPicPr preferRelativeResize="0"/>
          <p:nvPr/>
        </p:nvPicPr>
        <p:blipFill>
          <a:blip r:embed="rId4">
            <a:alphaModFix/>
          </a:blip>
          <a:stretch>
            <a:fillRect/>
          </a:stretch>
        </p:blipFill>
        <p:spPr>
          <a:xfrm>
            <a:off x="5938650" y="2447224"/>
            <a:ext cx="3123249" cy="260237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91"/>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Hydra: Sequentially-Dependent Draft Heads for Medusa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Hydraヘッドを提案。予測の際に以前のトークンの情報を考慮に入れることで、標準のドラフトヘッドのシーケンシャルな依存性がないという問題を解決します。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Hydraヘッドでは、</a:t>
            </a:r>
            <a:r>
              <a:rPr lang="ja" sz="813"/>
              <a:t>既に生成されたシーケンスの隠れ状態と、前のHydraヘッドによってサンプリングされたトークンの入力エンベッディングを利用して、次のトークンの予測を改善します。これにより、各ドラフトヘッドが独立して予測を行うのではなく、候補継続の先行するトークンの情報を利用することが可能になります。このアプローチは、Hydraデコーディングと呼ばれ、推測的デコーディングを行う際の効率と精度を向上させることを目指してい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endParaRPr sz="822"/>
          </a:p>
        </p:txBody>
      </p:sp>
      <p:pic>
        <p:nvPicPr>
          <p:cNvPr id="528" name="Google Shape;528;p91"/>
          <p:cNvPicPr preferRelativeResize="0"/>
          <p:nvPr/>
        </p:nvPicPr>
        <p:blipFill>
          <a:blip r:embed="rId3">
            <a:alphaModFix/>
          </a:blip>
          <a:stretch>
            <a:fillRect/>
          </a:stretch>
        </p:blipFill>
        <p:spPr>
          <a:xfrm>
            <a:off x="3949200" y="1909975"/>
            <a:ext cx="5194799" cy="302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MEDUSA: Simple LLM Inference Acceleration Framework with Multiple Decoding Heads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知識グラフ(KG)とLLMの密接な協力による協調的かつトレーニングフリーの推論スキームを提案</a:t>
            </a:r>
            <a:br>
              <a:rPr lang="ja" sz="764"/>
            </a:br>
            <a:r>
              <a:rPr lang="ja" sz="764"/>
              <a:t>このスキームは、LLMsがKGからタスク関連の知識サブグラフを選択的に取得し、推論をサポートするためのものです。実験結果は、我々のスキームが複数のデータセットで顕著な進歩を達成し、</a:t>
            </a:r>
            <a:br>
              <a:rPr lang="ja" sz="764"/>
            </a:br>
            <a:r>
              <a:rPr lang="ja" sz="764"/>
              <a:t>特にQALD10データセットで10％以上の改善を実現したことを示します。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Medusaヘッドと呼ばれる追加のデコーディングヘッドを導入します。これらのヘッドは、元のモデルと同じくらいのパラメータでトレーニングされ、生成効率を向上させるために複数の次のトークンを予測します。さらに、ツリー型のアテンションメカニズムを組み合わせることで、複数の候補を並列に検証し、生成速度を2倍から3倍向上させることができます。</a:t>
            </a:r>
            <a:br>
              <a:rPr lang="ja" sz="764"/>
            </a:br>
            <a:r>
              <a:rPr lang="ja" sz="764"/>
              <a:t>Medusaでは、元のモデルを凍結させ、Medusaヘッドのみをファインチューニングする方法が採用されます。このアプローチにより、大きなモデルを単一のGPUでファインチューニングすることが可能となります。推論時に各ヘッドは複数のトップ予測を生成し、これらの候補をツリー型のアテンションメカニズムを使用して並列処理します。最終的な出力は、受け入れ可能な継続のために選択され、必要なデコーディングステップの数が削減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Hydraヘッドを使用することで、Medusaデコーディングと比較して</a:t>
            </a:r>
            <a:br>
              <a:rPr lang="ja" sz="822"/>
            </a:br>
            <a:r>
              <a:rPr lang="ja" sz="822"/>
              <a:t>最大1.1倍のスループット改善を達成しました。</a:t>
            </a:r>
            <a:br>
              <a:rPr lang="ja" sz="822"/>
            </a:br>
            <a:r>
              <a:rPr lang="ja" sz="822"/>
              <a:t>Hydra++は、Medusaデコーディングおよび自己回帰型デコーディングと比較して、</a:t>
            </a:r>
            <a:br>
              <a:rPr lang="ja" sz="822"/>
            </a:br>
            <a:r>
              <a:rPr lang="ja" sz="822"/>
              <a:t>それぞれ1.31倍、2.71倍のデコーディングスループットの向上を実現しました。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34" name="Google Shape;534;p92"/>
          <p:cNvPicPr preferRelativeResize="0"/>
          <p:nvPr/>
        </p:nvPicPr>
        <p:blipFill>
          <a:blip r:embed="rId3">
            <a:alphaModFix/>
          </a:blip>
          <a:stretch>
            <a:fillRect/>
          </a:stretch>
        </p:blipFill>
        <p:spPr>
          <a:xfrm>
            <a:off x="5847325" y="2422900"/>
            <a:ext cx="3282350" cy="2524875"/>
          </a:xfrm>
          <a:prstGeom prst="rect">
            <a:avLst/>
          </a:prstGeom>
          <a:noFill/>
          <a:ln>
            <a:noFill/>
          </a:ln>
        </p:spPr>
      </p:pic>
      <p:pic>
        <p:nvPicPr>
          <p:cNvPr id="535" name="Google Shape;535;p92"/>
          <p:cNvPicPr preferRelativeResize="0"/>
          <p:nvPr/>
        </p:nvPicPr>
        <p:blipFill>
          <a:blip r:embed="rId4">
            <a:alphaModFix/>
          </a:blip>
          <a:stretch>
            <a:fillRect/>
          </a:stretch>
        </p:blipFill>
        <p:spPr>
          <a:xfrm>
            <a:off x="2855051" y="2984275"/>
            <a:ext cx="2977850" cy="1963501"/>
          </a:xfrm>
          <a:prstGeom prst="rect">
            <a:avLst/>
          </a:prstGeom>
          <a:noFill/>
          <a:ln>
            <a:noFill/>
          </a:ln>
        </p:spPr>
      </p:pic>
      <p:pic>
        <p:nvPicPr>
          <p:cNvPr id="536" name="Google Shape;536;p92"/>
          <p:cNvPicPr preferRelativeResize="0"/>
          <p:nvPr/>
        </p:nvPicPr>
        <p:blipFill>
          <a:blip r:embed="rId5">
            <a:alphaModFix/>
          </a:blip>
          <a:stretch>
            <a:fillRect/>
          </a:stretch>
        </p:blipFill>
        <p:spPr>
          <a:xfrm>
            <a:off x="14325" y="2932975"/>
            <a:ext cx="2711251" cy="2066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3"/>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WEBLINX: Real-World Website Navigation with Multi-Turn Dialogue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WEBLINXは、デジタルエージェントがウェブブラウザを制御し、ユーザーの指示に従って実世界のタスクを</a:t>
            </a:r>
            <a:br>
              <a:rPr lang="ja" sz="764"/>
            </a:br>
            <a:r>
              <a:rPr lang="ja" sz="764"/>
              <a:t>マルチターンの対話形式で解決する「会話型ウェブナビゲーション」問題を提案。</a:t>
            </a:r>
            <a:br>
              <a:rPr lang="ja" sz="764"/>
            </a:br>
            <a:r>
              <a:rPr lang="ja" sz="764"/>
              <a:t>LLMがリアルタイムで完全なウェブページを処理できないという問題を解決するために、</a:t>
            </a:r>
            <a:br>
              <a:rPr lang="ja" sz="764"/>
            </a:br>
            <a:r>
              <a:rPr lang="ja" sz="764"/>
              <a:t>関連する要素を効率的に選択するための検索インスパイアモデルが提案されています。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WEBLINXは、実世界のウェブサイトでの会話型ウェブナビゲーションのための</a:t>
            </a:r>
            <a:br>
              <a:rPr lang="ja" sz="822"/>
            </a:br>
            <a:r>
              <a:rPr lang="ja" sz="822"/>
              <a:t>大規模で専門家によって構築されたベンチマークを導入しました。</a:t>
            </a:r>
            <a:br>
              <a:rPr lang="ja" sz="822"/>
            </a:br>
            <a:r>
              <a:rPr lang="ja" sz="822"/>
              <a:t>このベンチマークは、タスク定義、データ表現、および評価指標を含む</a:t>
            </a:r>
            <a:br>
              <a:rPr lang="ja" sz="822"/>
            </a:br>
            <a:r>
              <a:rPr lang="ja" sz="822"/>
              <a:t>フレームワークの周りに構築されています。</a:t>
            </a:r>
            <a:br>
              <a:rPr lang="ja" sz="822"/>
            </a:br>
            <a:r>
              <a:rPr lang="ja" sz="822"/>
              <a:t>DMR（Dense Markup Ranker）も導入し、ウェブページを効果的に要約する方法を提供しました。</a:t>
            </a:r>
            <a:br>
              <a:rPr lang="ja" sz="822"/>
            </a:br>
            <a:r>
              <a:rPr lang="ja" sz="822"/>
              <a:t>ファインチューニングされたモデルとゼロショットモデルを評価し、</a:t>
            </a:r>
            <a:br>
              <a:rPr lang="ja" sz="822"/>
            </a:br>
            <a:r>
              <a:rPr lang="ja" sz="822"/>
              <a:t>WEBLINX上でファインチューニングされたチャットベースのデコーダモデルが最高の結果を達成するものの、</a:t>
            </a:r>
            <a:br>
              <a:rPr lang="ja" sz="822"/>
            </a:br>
            <a:r>
              <a:rPr lang="ja" sz="822"/>
              <a:t>ドメイン外のスプリットへの一般化に苦労していることを発見しました。</a:t>
            </a:r>
            <a:endParaRPr sz="822"/>
          </a:p>
        </p:txBody>
      </p:sp>
      <p:pic>
        <p:nvPicPr>
          <p:cNvPr id="542" name="Google Shape;542;p93"/>
          <p:cNvPicPr preferRelativeResize="0"/>
          <p:nvPr/>
        </p:nvPicPr>
        <p:blipFill>
          <a:blip r:embed="rId3">
            <a:alphaModFix/>
          </a:blip>
          <a:stretch>
            <a:fillRect/>
          </a:stretch>
        </p:blipFill>
        <p:spPr>
          <a:xfrm>
            <a:off x="5172800" y="429350"/>
            <a:ext cx="3897975" cy="4522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4"/>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Generative Echo Chamber? Effects of LLM-Powered Search Systems on Diverse Information Seeking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LLMによる会話型検索システムが、従来の検索システムと比較して選択的露出（多様な意見に触れることを制限し、</a:t>
            </a:r>
            <a:br>
              <a:rPr lang="ja" sz="764"/>
            </a:br>
            <a:r>
              <a:rPr lang="ja" sz="764"/>
              <a:t>反響の部屋を作り出すこと）を増加させるか、</a:t>
            </a:r>
            <a:br>
              <a:rPr lang="ja" sz="764"/>
            </a:br>
            <a:r>
              <a:rPr lang="ja" sz="764"/>
              <a:t>及びユーザーの視点を補強または挑戦する意見バイアスを持つLLMがその効果を変化させるかどうかを調査します。</a:t>
            </a:r>
            <a:br>
              <a:rPr lang="ja" sz="764"/>
            </a:br>
            <a:r>
              <a:rPr lang="ja" sz="764"/>
              <a:t>結果は、全体として参加者がLLMを利用した会話型検索でより偏った情報検索を行うことがわかりました。</a:t>
            </a:r>
            <a:br>
              <a:rPr lang="ja" sz="764"/>
            </a:br>
            <a:r>
              <a:rPr lang="ja" sz="764"/>
              <a:t>その視点を補強する意見バイアスを持つLLMがこのバイアスを悪化させることを示しています。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2つの実験を実施しました。第1の実験では、従来の検索とLLMによる会話型検索を比較し、第2の実験では、</a:t>
            </a:r>
            <a:br>
              <a:rPr lang="ja" sz="764"/>
            </a:br>
            <a:r>
              <a:rPr lang="ja" sz="764"/>
              <a:t>意見バイアスを操作した会話型検索システムの効果を調査しました。</a:t>
            </a:r>
            <a:br>
              <a:rPr lang="ja" sz="764"/>
            </a:br>
            <a:r>
              <a:rPr lang="ja" sz="764"/>
              <a:t>参加者は、論争のあるトピックについて情報を検索し、短いエッセイを書くよう求められました。</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第1の実験では、LLMによる会話型検索を使用した参加者がより偏った情報クエリを使用した検索を行い、</a:t>
            </a:r>
            <a:br>
              <a:rPr lang="ja" sz="822"/>
            </a:br>
            <a:r>
              <a:rPr lang="ja" sz="822"/>
              <a:t>意見の偏極化度が高まることが示されました。</a:t>
            </a:r>
            <a:br>
              <a:rPr lang="ja" sz="822"/>
            </a:br>
            <a:r>
              <a:rPr lang="ja" sz="822"/>
              <a:t>第2の実験では参加者の視点を補強する意見バイアスを持つLLMが選択的露出をさらに悪化させることが示されました。</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48" name="Google Shape;548;p94"/>
          <p:cNvSpPr txBox="1"/>
          <p:nvPr>
            <p:ph idx="1" type="body"/>
          </p:nvPr>
        </p:nvSpPr>
        <p:spPr>
          <a:xfrm>
            <a:off x="0" y="4403475"/>
            <a:ext cx="4475700" cy="6462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1200"/>
              </a:spcAft>
              <a:buNone/>
            </a:pPr>
            <a:r>
              <a:rPr lang="ja" sz="822"/>
              <a:t>スタディ1の全体的な研究手順。プレタスク調査では、参加者は会話型AIやランダムに割り当てられたトピックに対する以前の経験、態度、知識に関する質問に答えました。次に、参加者はランダムに割り当てられた検索システムを使用してトピックに関する情報を収集する情報検索タスクを実行しました。検索セッションの後、参加者は割り当てられたトピックに関するエッセイを書きました。</a:t>
            </a:r>
            <a:endParaRPr sz="822"/>
          </a:p>
        </p:txBody>
      </p:sp>
      <p:pic>
        <p:nvPicPr>
          <p:cNvPr id="549" name="Google Shape;549;p94"/>
          <p:cNvPicPr preferRelativeResize="0"/>
          <p:nvPr/>
        </p:nvPicPr>
        <p:blipFill>
          <a:blip r:embed="rId3">
            <a:alphaModFix/>
          </a:blip>
          <a:stretch>
            <a:fillRect/>
          </a:stretch>
        </p:blipFill>
        <p:spPr>
          <a:xfrm>
            <a:off x="76200" y="2832200"/>
            <a:ext cx="4352200" cy="1571275"/>
          </a:xfrm>
          <a:prstGeom prst="rect">
            <a:avLst/>
          </a:prstGeom>
          <a:noFill/>
          <a:ln>
            <a:noFill/>
          </a:ln>
        </p:spPr>
      </p:pic>
      <p:pic>
        <p:nvPicPr>
          <p:cNvPr id="550" name="Google Shape;550;p94"/>
          <p:cNvPicPr preferRelativeResize="0"/>
          <p:nvPr/>
        </p:nvPicPr>
        <p:blipFill>
          <a:blip r:embed="rId4">
            <a:alphaModFix/>
          </a:blip>
          <a:stretch>
            <a:fillRect/>
          </a:stretch>
        </p:blipFill>
        <p:spPr>
          <a:xfrm>
            <a:off x="5668973" y="335125"/>
            <a:ext cx="3401749" cy="3495750"/>
          </a:xfrm>
          <a:prstGeom prst="rect">
            <a:avLst/>
          </a:prstGeom>
          <a:noFill/>
          <a:ln>
            <a:noFill/>
          </a:ln>
        </p:spPr>
      </p:pic>
      <p:sp>
        <p:nvSpPr>
          <p:cNvPr id="551" name="Google Shape;551;p94"/>
          <p:cNvSpPr txBox="1"/>
          <p:nvPr>
            <p:ph idx="1" type="body"/>
          </p:nvPr>
        </p:nvSpPr>
        <p:spPr>
          <a:xfrm>
            <a:off x="5634400" y="3941875"/>
            <a:ext cx="3472800" cy="1012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ja" sz="822"/>
              <a:t>会話型検索システムのシステムアーキテクチャ。このシステムは、Retrieval Augmented Generation (RAG) アプローチで実装されています。ユーザーがクエリを発行すると、システムはまず、与えられたトピックに関するキュレーションされた文書データベースから関連文書を検索。検索された文書は、ユーザーの会話履歴と共にLLMのコンテキストの一部として供給され、回答を生成します。この研究で使用されたモデルは、gpt-4-32k-0613によって動作を想定</a:t>
            </a:r>
            <a:endParaRPr sz="822"/>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How Well Can LLMs Negotiate? NEGOTIATIONARENA Platform and Analysis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LLMsが互いにどれほどうまく交渉できるかを探る。NEGOTIATIONARENAという、LLMエージェントの交渉能力を評価し探るための柔軟なフレームワークを提案</a:t>
            </a:r>
            <a:br>
              <a:rPr lang="ja" sz="764"/>
            </a:br>
            <a:r>
              <a:rPr lang="ja" sz="764"/>
              <a:t>3種類のシナリオを実装して、共有資源の割り当て、資源の集約、商品の売買におけるLLMの行動を評価した。</a:t>
            </a:r>
            <a:br>
              <a:rPr lang="ja" sz="764"/>
            </a:br>
            <a:r>
              <a:rPr lang="ja" sz="764"/>
              <a:t>LLMエージェントは、特定の行動戦術を用いることで、交渉結果を大幅に向上させることができることがわかった。例えば、絶望的であるふりをすることで、標準のGPT-4に対して交渉結果を20%改善</a:t>
            </a:r>
            <a:br>
              <a:rPr lang="ja" sz="764"/>
            </a:br>
            <a:r>
              <a:rPr lang="ja" sz="764"/>
              <a:t>https://github.com/vinid/NegotiationArena</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NEGOTIATIONARENAフレームワークを開発し、共有資源の割り当て、資源の集約、商品の売買の3つのシナリオで</a:t>
            </a:r>
            <a:br>
              <a:rPr lang="ja" sz="764"/>
            </a:br>
            <a:r>
              <a:rPr lang="ja" sz="764"/>
              <a:t>LLMエージェントの交渉行動を評価しました。</a:t>
            </a:r>
            <a:br>
              <a:rPr lang="ja" sz="764"/>
            </a:br>
            <a:r>
              <a:rPr lang="ja" sz="764"/>
              <a:t>各シナリオでは、LLMエージェント間の複数回のフレキシブルな対話を通じて、より複雑な交渉を可能に。</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LLMエージェントは、特定の行動戦術を用いることで、交渉結果を大幅に向上させることができる。</a:t>
            </a:r>
            <a:br>
              <a:rPr lang="ja" sz="822"/>
            </a:br>
            <a:r>
              <a:rPr lang="ja" sz="822"/>
              <a:t>GPT-4は最も優れた交渉者であり、絶望的であるふりをすることや、攻撃的に振る舞うことで、</a:t>
            </a:r>
            <a:br>
              <a:rPr lang="ja" sz="822"/>
            </a:br>
            <a:r>
              <a:rPr lang="ja" sz="822"/>
              <a:t>他のLLMに対する勝率を大幅に向上させることが可能</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557" name="Google Shape;557;p95"/>
          <p:cNvSpPr txBox="1"/>
          <p:nvPr>
            <p:ph idx="1" type="body"/>
          </p:nvPr>
        </p:nvSpPr>
        <p:spPr>
          <a:xfrm>
            <a:off x="113975" y="2840075"/>
            <a:ext cx="2505900" cy="2190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822"/>
              <a:t>ゲームにおいてGPT-3.5がGPT-4を混乱させる誤りを示しています。GPT-4は公平な分割を提案し、GPT-3.5は（不可能な）お金の交換を提案して応答します。GPT-4はミスを二度訂正しますが、最終的にはほとんどのお金を分割のために提供し、GPT-3.5は最終的に受け入れます。</a:t>
            </a:r>
            <a:endParaRPr sz="822"/>
          </a:p>
          <a:p>
            <a:pPr indent="0" lvl="0" marL="0" rtl="0" algn="l">
              <a:lnSpc>
                <a:spcPct val="100000"/>
              </a:lnSpc>
              <a:spcBef>
                <a:spcPts val="1200"/>
              </a:spcBef>
              <a:spcAft>
                <a:spcPts val="1200"/>
              </a:spcAft>
              <a:buNone/>
            </a:pPr>
            <a:r>
              <a:rPr lang="ja" sz="822"/>
              <a:t>この振る舞いは、現在のLLMエージェントが抱える別の弱点を指摘しています。より大きく効果的なエージェント（例：GPT-4）が、効果の低いエージェント（例：GPT-3.5）の誤った行動を追跡しなければならない場合、彼らは本来の目標から逸脱し、パフォーマンスが低下します（理想的な交渉者は他のエージェントの失敗を利用してより良い結果を引き出すことができるべきです）。実際には、効果の低いエージェントの誤った行動は、LLMエージェントを操作するための一種の敵対的攻撃として利用され得ます。Davidson et al. (2024)も、彼らの交渉フレームワークで類似のパターンを見つけました。</a:t>
            </a:r>
            <a:endParaRPr sz="822"/>
          </a:p>
        </p:txBody>
      </p:sp>
      <p:sp>
        <p:nvSpPr>
          <p:cNvPr id="558" name="Google Shape;558;p95"/>
          <p:cNvSpPr txBox="1"/>
          <p:nvPr>
            <p:ph idx="1" type="body"/>
          </p:nvPr>
        </p:nvSpPr>
        <p:spPr>
          <a:xfrm>
            <a:off x="5151550" y="4147050"/>
            <a:ext cx="3955800" cy="80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ja" sz="822"/>
              <a:t>複数ターンの究極のシナリオにおける交渉を示しています。エージェントは構造化された会話フォーマットを使用してコミュニケーションをとります。ここでは、Blueによる攻撃的な行動が最終的な支払いに影響を与えています。</a:t>
            </a:r>
            <a:endParaRPr sz="822"/>
          </a:p>
        </p:txBody>
      </p:sp>
      <p:pic>
        <p:nvPicPr>
          <p:cNvPr id="559" name="Google Shape;559;p95"/>
          <p:cNvPicPr preferRelativeResize="0"/>
          <p:nvPr/>
        </p:nvPicPr>
        <p:blipFill>
          <a:blip r:embed="rId3">
            <a:alphaModFix/>
          </a:blip>
          <a:stretch>
            <a:fillRect/>
          </a:stretch>
        </p:blipFill>
        <p:spPr>
          <a:xfrm>
            <a:off x="5214134" y="1167175"/>
            <a:ext cx="3830625" cy="2809125"/>
          </a:xfrm>
          <a:prstGeom prst="rect">
            <a:avLst/>
          </a:prstGeom>
          <a:noFill/>
          <a:ln>
            <a:noFill/>
          </a:ln>
        </p:spPr>
      </p:pic>
      <p:pic>
        <p:nvPicPr>
          <p:cNvPr id="560" name="Google Shape;560;p95"/>
          <p:cNvPicPr preferRelativeResize="0"/>
          <p:nvPr/>
        </p:nvPicPr>
        <p:blipFill>
          <a:blip r:embed="rId4">
            <a:alphaModFix/>
          </a:blip>
          <a:stretch>
            <a:fillRect/>
          </a:stretch>
        </p:blipFill>
        <p:spPr>
          <a:xfrm>
            <a:off x="2662602" y="2687675"/>
            <a:ext cx="2368988" cy="228572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10000"/>
          </a:bodyPr>
          <a:lstStyle/>
          <a:p>
            <a:pPr indent="0" lvl="0" marL="0" rtl="0" algn="l">
              <a:lnSpc>
                <a:spcPct val="100000"/>
              </a:lnSpc>
              <a:spcBef>
                <a:spcPts val="0"/>
              </a:spcBef>
              <a:spcAft>
                <a:spcPts val="0"/>
              </a:spcAft>
              <a:buNone/>
            </a:pPr>
            <a:r>
              <a:rPr lang="ja" sz="1200" u="sng"/>
              <a:t>TIMEARENA: Shaping Efficient Multitasking Language Agents in a Time-Aware Simulation</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時間の概念を適切に扱っていないため、実生活の計画シナリオを反映した複雑な時間的ダイナミクスと制約を取り入れた新しいテキストシミュレーション環境であるTIMEARENAを紹介。並列処理が可能で適宜取り組むべきタスクを選択して実行できるが結果としてマルチタスク処理において人間よりも劣る</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TIMEARENAは、言語エージェントが複数のタスクを最短時間で戦略的に完了することを目指した</a:t>
            </a:r>
            <a:br>
              <a:rPr lang="ja" sz="764"/>
            </a:br>
            <a:r>
              <a:rPr lang="ja" sz="764"/>
              <a:t>テキストシミュレーション環境です。このシミュレーションは、時間管理を含む実際のシナリオを反映しており、</a:t>
            </a:r>
            <a:br>
              <a:rPr lang="ja" sz="764"/>
            </a:br>
            <a:r>
              <a:rPr lang="ja" sz="764"/>
              <a:t>タスク、オブジェクト、アクションがTIMEARENAの中心となっています。エージェントのパフォーマンスを</a:t>
            </a:r>
            <a:br>
              <a:rPr lang="ja" sz="764"/>
            </a:br>
            <a:r>
              <a:rPr lang="ja" sz="764"/>
              <a:t>評価し、シミュレーションの複雑さと現実性を高めるために、リアルタイムのフィードバックとスコアリング</a:t>
            </a:r>
            <a:br>
              <a:rPr lang="ja" sz="764"/>
            </a:br>
            <a:r>
              <a:rPr lang="ja" sz="764"/>
              <a:t>メカニズムが組み込まれています。アクションの持続時間と占有、戦略的なリソース利用の特徴です。</a:t>
            </a:r>
            <a:br>
              <a:rPr lang="ja" sz="764"/>
            </a:br>
            <a:r>
              <a:rPr lang="ja" sz="764"/>
              <a:t>例として、エージェントが「お茶を作る」（タスク1）、「洋服を洗う」（タスク2）、および</a:t>
            </a:r>
            <a:br>
              <a:rPr lang="ja" sz="764"/>
            </a:br>
            <a:r>
              <a:rPr lang="ja" sz="764"/>
              <a:t>「ベッドシーツを洗う」（タスク3）というタスクに取り組むシナリオが挙げられます。</a:t>
            </a:r>
            <a:br>
              <a:rPr lang="ja" sz="764"/>
            </a:br>
            <a:r>
              <a:rPr lang="ja" sz="764"/>
              <a:t>TIMEARENA内のすべてのアクションは持続時間を持ち（例: 水を沸かすには8分必要）、</a:t>
            </a:r>
            <a:br>
              <a:rPr lang="ja" sz="764"/>
            </a:br>
            <a:r>
              <a:rPr lang="ja" sz="764"/>
              <a:t>依存関係があります（例: T=4分でお茶を作るは、ティーポットを洗い、水を沸かすが完了していないため</a:t>
            </a:r>
            <a:br>
              <a:rPr lang="ja" sz="764"/>
            </a:br>
            <a:r>
              <a:rPr lang="ja" sz="764"/>
              <a:t>依存関係違反）。また、エージェントはプロセス中に占有されるオブジェクト（例: 洗濯機で洋服を洗う）</a:t>
            </a:r>
            <a:br>
              <a:rPr lang="ja" sz="764"/>
            </a:br>
            <a:r>
              <a:rPr lang="ja" sz="764"/>
              <a:t>と対話し、占有されていないアクション（例: ティーポットを洗う）を同時に行うことができます。</a:t>
            </a:r>
            <a:br>
              <a:rPr lang="ja" sz="764"/>
            </a:br>
            <a:r>
              <a:rPr lang="ja" sz="764"/>
              <a:t>環境からのフィードバックにより、エージェントはアクションの正当性とタスクの完了状況を</a:t>
            </a:r>
            <a:br>
              <a:rPr lang="ja" sz="764"/>
            </a:br>
            <a:r>
              <a:rPr lang="ja" sz="764"/>
              <a:t>指示されます。例えば、洗濯機が占有されている場合、エージェントは戦略を調整します。</a:t>
            </a:r>
            <a:br>
              <a:rPr lang="ja" sz="764"/>
            </a:br>
            <a:r>
              <a:rPr lang="ja" sz="764"/>
              <a:t>エージェントの目標は、進行状況と完了時間に基づいて評価される全てのタスクを</a:t>
            </a:r>
            <a:br>
              <a:rPr lang="ja" sz="764"/>
            </a:br>
            <a:r>
              <a:rPr lang="ja" sz="764"/>
              <a:t>効率的に完了することです。この動的な相互作用は、戦略的計画、リソース管理、</a:t>
            </a:r>
            <a:br>
              <a:rPr lang="ja" sz="764"/>
            </a:br>
            <a:r>
              <a:rPr lang="ja" sz="764"/>
              <a:t>適応性がエージェントの成功の鍵となる環境を促進します​​。</a:t>
            </a:r>
            <a:endParaRPr sz="433"/>
          </a:p>
          <a:p>
            <a:pPr indent="0" lvl="0" marL="0" rtl="0" algn="l">
              <a:lnSpc>
                <a:spcPct val="100000"/>
              </a:lnSpc>
              <a:spcBef>
                <a:spcPts val="1200"/>
              </a:spcBef>
              <a:spcAft>
                <a:spcPts val="0"/>
              </a:spcAft>
              <a:buNone/>
            </a:pPr>
            <a:r>
              <a:rPr lang="ja" sz="1122" u="sng"/>
              <a:t>計画方法のプロンプト</a:t>
            </a:r>
            <a:endParaRPr sz="1122"/>
          </a:p>
          <a:p>
            <a:pPr indent="0" lvl="0" marL="0" rtl="0" algn="l">
              <a:lnSpc>
                <a:spcPct val="100000"/>
              </a:lnSpc>
              <a:spcBef>
                <a:spcPts val="1200"/>
              </a:spcBef>
              <a:spcAft>
                <a:spcPts val="0"/>
              </a:spcAft>
              <a:buNone/>
            </a:pPr>
            <a:r>
              <a:rPr lang="ja" sz="822"/>
              <a:t>表9は、自己計画方法のプロンプトを示しています。</a:t>
            </a:r>
            <a:br>
              <a:rPr lang="ja" sz="822"/>
            </a:br>
            <a:r>
              <a:rPr lang="ja" sz="822"/>
              <a:t>&lt;| 環境 | &gt;:</a:t>
            </a:r>
            <a:br>
              <a:rPr lang="ja" sz="822"/>
            </a:br>
            <a:r>
              <a:rPr lang="ja" sz="822"/>
              <a:t>AIエージェントとして、説明された一連のタスクを効率的に完了することが目的です。各タスクの特定の要件と制約、</a:t>
            </a:r>
            <a:br>
              <a:rPr lang="ja" sz="822"/>
            </a:br>
            <a:r>
              <a:rPr lang="ja" sz="822"/>
              <a:t>依存関係やタイミングを含む、厳守しなければなりません。効率が鍵です。</a:t>
            </a:r>
            <a:br>
              <a:rPr lang="ja" sz="822"/>
            </a:br>
            <a:r>
              <a:rPr lang="ja" sz="822"/>
              <a:t>可能な限り短い時間で全てのタスクを完了してください。</a:t>
            </a:r>
            <a:br>
              <a:rPr lang="ja" sz="822"/>
            </a:br>
            <a:r>
              <a:rPr lang="ja" sz="822"/>
              <a:t>行動とオブジェクトに関する指示を提供します。</a:t>
            </a:r>
            <a:br>
              <a:rPr lang="ja" sz="822"/>
            </a:br>
            <a:r>
              <a:rPr lang="ja" sz="822"/>
              <a:t>** アクションプロトコル **:</a:t>
            </a:r>
            <a:br>
              <a:rPr lang="ja" sz="822"/>
            </a:br>
            <a:r>
              <a:rPr lang="ja" sz="822"/>
              <a:t>一度に一つのアクションのみを実行できます。</a:t>
            </a:r>
            <a:br>
              <a:rPr lang="ja" sz="822"/>
            </a:br>
            <a:r>
              <a:rPr lang="ja" sz="822"/>
              <a:t>環境からの観察後、その観察と指示に基づいてアクションを出力します。</a:t>
            </a:r>
            <a:br>
              <a:rPr lang="ja" sz="822"/>
            </a:br>
            <a:r>
              <a:rPr lang="ja" sz="822"/>
              <a:t>アクションは二つのカテゴリーに分かれます:</a:t>
            </a:r>
            <a:br>
              <a:rPr lang="ja" sz="822"/>
            </a:br>
            <a:r>
              <a:rPr lang="ja" sz="822"/>
              <a:t>連続アクション: 完了するまでこれらのアクションを実行します (例: "wash OBJ")。</a:t>
            </a:r>
            <a:br>
              <a:rPr lang="ja" sz="822"/>
            </a:br>
            <a:r>
              <a:rPr lang="ja" sz="822"/>
              <a:t>自律アクション: 時間が経過すると進行し、同時に複数のタスクを許可します (例: "heat OBJ")。</a:t>
            </a:r>
            <a:br>
              <a:rPr lang="ja" sz="822"/>
            </a:br>
            <a:r>
              <a:rPr lang="ja" sz="822"/>
              <a:t>出力の際は「Valid Actions」フォーマットに従ってください (例: "wash cup")。</a:t>
            </a:r>
            <a:br>
              <a:rPr lang="ja" sz="822"/>
            </a:br>
            <a:r>
              <a:rPr lang="ja" sz="822"/>
              <a:t>アクションが不要な場合は、現在の時間をスキップするために「wait」を使用します。</a:t>
            </a:r>
            <a:br>
              <a:rPr lang="ja" sz="822"/>
            </a:br>
            <a:r>
              <a:rPr lang="ja" sz="822"/>
              <a:t>アクションを明示的に出力してください (例: "wash cup")。</a:t>
            </a:r>
            <a:br>
              <a:rPr lang="ja" sz="822"/>
            </a:br>
            <a:r>
              <a:rPr lang="ja" sz="822"/>
              <a:t>使用可能なオブジェクト (OBJ) リストからオブジェクト名を選択してください (例: "cooked rice"の代わりに"rice")。</a:t>
            </a:r>
            <a:br>
              <a:rPr lang="ja" sz="822"/>
            </a:br>
            <a:r>
              <a:rPr lang="ja" sz="822"/>
              <a:t>** タスク 1**</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566" name="Google Shape;566;p96"/>
          <p:cNvPicPr preferRelativeResize="0"/>
          <p:nvPr/>
        </p:nvPicPr>
        <p:blipFill>
          <a:blip r:embed="rId3">
            <a:alphaModFix/>
          </a:blip>
          <a:stretch>
            <a:fillRect/>
          </a:stretch>
        </p:blipFill>
        <p:spPr>
          <a:xfrm>
            <a:off x="3708125" y="700800"/>
            <a:ext cx="5384650" cy="2515725"/>
          </a:xfrm>
          <a:prstGeom prst="rect">
            <a:avLst/>
          </a:prstGeom>
          <a:noFill/>
          <a:ln>
            <a:noFill/>
          </a:ln>
        </p:spPr>
      </p:pic>
      <p:sp>
        <p:nvSpPr>
          <p:cNvPr id="567" name="Google Shape;567;p96"/>
          <p:cNvSpPr txBox="1"/>
          <p:nvPr>
            <p:ph idx="1" type="body"/>
          </p:nvPr>
        </p:nvSpPr>
        <p:spPr>
          <a:xfrm>
            <a:off x="4224400" y="3531575"/>
            <a:ext cx="4765800" cy="13158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1200"/>
              </a:spcAft>
              <a:buNone/>
            </a:pPr>
            <a:r>
              <a:rPr lang="ja" sz="822"/>
              <a:t>** オブジェクトの初期状態 **</a:t>
            </a:r>
            <a:br>
              <a:rPr lang="ja" sz="822"/>
            </a:br>
            <a:r>
              <a:rPr lang="ja" sz="822"/>
              <a:t>rice: unpicked; beef: unpicked; pot: empty; fryer: empty; dish: dirty</a:t>
            </a:r>
            <a:br>
              <a:rPr lang="ja" sz="822"/>
            </a:br>
            <a:r>
              <a:rPr lang="ja" sz="822"/>
              <a:t>有効なアクション、利用可能なオブジェクト、およびタスクの説明 (目標) を踏まえて、以下の手順を実行してください:</a:t>
            </a:r>
            <a:br>
              <a:rPr lang="ja" sz="822"/>
            </a:br>
            <a:r>
              <a:rPr lang="ja" sz="822"/>
              <a:t>タスクの目標を達成するために必要な全てのアクションを特定してリストアップしてください。</a:t>
            </a:r>
            <a:br>
              <a:rPr lang="ja" sz="822"/>
            </a:br>
            <a:r>
              <a:rPr lang="ja" sz="822"/>
              <a:t>各アクションについて、必要な特定のオブジェクトを決定し、メモしてください。</a:t>
            </a:r>
            <a:br>
              <a:rPr lang="ja" sz="822"/>
            </a:br>
            <a:r>
              <a:rPr lang="ja" sz="822"/>
              <a:t>アクション間の依存関係を評価し、どのアクションが他のアクションよりも先に行われなければならないかを示してください。</a:t>
            </a:r>
            <a:br>
              <a:rPr lang="ja" sz="822"/>
            </a:br>
            <a:r>
              <a:rPr lang="ja" sz="822"/>
              <a:t>依存関係を尊重し、タスクを効率的に完了に導く論理的な順序でアクションを配置してください。</a:t>
            </a:r>
            <a:br>
              <a:rPr lang="ja" sz="822"/>
            </a:br>
            <a:r>
              <a:rPr lang="ja" sz="822"/>
              <a:t>任意のアクションに複数の依存関係がある場合は、タスクの制約と目標に基づいて優先順位をつけてリストアップしてください。</a:t>
            </a:r>
            <a:br>
              <a:rPr lang="ja" sz="822"/>
            </a:br>
            <a:r>
              <a:rPr lang="ja" sz="822"/>
              <a:t>クリアで順序立てられたリストで最終的なアクションシーケンスを提示し、ステップの進行がタスクの目標を達成することを確実にしてください。</a:t>
            </a:r>
            <a:br>
              <a:rPr lang="ja" sz="822"/>
            </a:br>
            <a:r>
              <a:rPr lang="ja" sz="822"/>
              <a:t>効率の鍵:</a:t>
            </a:r>
            <a:br>
              <a:rPr lang="ja" sz="822"/>
            </a:br>
            <a:r>
              <a:rPr lang="ja" sz="822"/>
              <a:t>タスクを完了する際、一部のアクションは非占有アクション (タイプ2) であり、他のアクションと同時に実行できます。</a:t>
            </a:r>
            <a:br>
              <a:rPr lang="ja" sz="822"/>
            </a:br>
            <a:r>
              <a:rPr lang="ja" sz="822"/>
              <a:t>効率を最大化するために、次の原則に従ってください: 最も時間がかかると予想される非占有アクションをできるだけ早く開始します。</a:t>
            </a:r>
            <a:br>
              <a:rPr lang="ja" sz="822"/>
            </a:br>
            <a:r>
              <a:rPr lang="ja" sz="822"/>
              <a:t>可能な限りアイドル時間中にアクションを実行して、何もしないで過ごす時間を最小限に抑えてください。</a:t>
            </a:r>
            <a:endParaRPr sz="822"/>
          </a:p>
        </p:txBody>
      </p:sp>
      <p:sp>
        <p:nvSpPr>
          <p:cNvPr id="568" name="Google Shape;568;p96"/>
          <p:cNvSpPr txBox="1"/>
          <p:nvPr>
            <p:ph idx="1" type="body"/>
          </p:nvPr>
        </p:nvSpPr>
        <p:spPr>
          <a:xfrm>
            <a:off x="61225" y="3744000"/>
            <a:ext cx="4265700" cy="11841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1200"/>
              </a:spcAft>
              <a:buNone/>
            </a:pPr>
            <a:r>
              <a:rPr lang="ja" sz="822"/>
              <a:t>&lt; 説明 &gt;</a:t>
            </a:r>
            <a:br>
              <a:rPr lang="ja" sz="822"/>
            </a:br>
            <a:r>
              <a:rPr lang="ja" sz="822"/>
              <a:t>炒めた牛肉とご飯からなる牛丼を作ります。</a:t>
            </a:r>
            <a:br>
              <a:rPr lang="ja" sz="822"/>
            </a:br>
            <a:r>
              <a:rPr lang="ja" sz="822"/>
              <a:t>&lt; 有効なアクションと使用法 &gt;</a:t>
            </a:r>
            <a:br>
              <a:rPr lang="ja" sz="822"/>
            </a:br>
            <a:r>
              <a:rPr lang="ja" sz="822"/>
              <a:t>wash OBJ: 汚れたアイテムを洗ってきれいにします。</a:t>
            </a:r>
            <a:br>
              <a:rPr lang="ja" sz="822"/>
            </a:br>
            <a:r>
              <a:rPr lang="ja" sz="822"/>
              <a:t>pick OBJ: 選ばれていないアイテムを選びます。</a:t>
            </a:r>
            <a:br>
              <a:rPr lang="ja" sz="822"/>
            </a:br>
            <a:r>
              <a:rPr lang="ja" sz="822"/>
              <a:t>cook OBJ1 in OBJ2: 生のアイテムを調理して完全に調理します。</a:t>
            </a:r>
            <a:br>
              <a:rPr lang="ja" sz="822"/>
            </a:br>
            <a:r>
              <a:rPr lang="ja" sz="822"/>
              <a:t>chop OBJ: 全体のアイテムをスライス状に切ります。</a:t>
            </a:r>
            <a:br>
              <a:rPr lang="ja" sz="822"/>
            </a:br>
            <a:r>
              <a:rPr lang="ja" sz="822"/>
              <a:t>fry OBJ1 in OBJ2: 生のアイテムを完璧に炒めます。</a:t>
            </a:r>
            <a:br>
              <a:rPr lang="ja" sz="822"/>
            </a:br>
            <a:r>
              <a:rPr lang="ja" sz="822"/>
              <a:t>add OBJ1 to OBJ2: 一つのアイテムを容器に追加します。</a:t>
            </a:r>
            <a:br>
              <a:rPr lang="ja" sz="822"/>
            </a:br>
            <a:r>
              <a:rPr lang="ja" sz="822"/>
              <a:t>wait: 現在の時間を何もせずに過ごします</a:t>
            </a:r>
            <a:br>
              <a:rPr lang="ja" sz="822"/>
            </a:br>
            <a:r>
              <a:rPr lang="ja" sz="822"/>
              <a:t>** 利用可能な全てのオブジェクト (OBJ) **</a:t>
            </a:r>
            <a:br>
              <a:rPr lang="ja" sz="822"/>
            </a:br>
            <a:r>
              <a:rPr lang="ja" sz="822"/>
              <a:t>rice; beef; pot; fryer; dish</a:t>
            </a:r>
            <a:endParaRPr sz="822"/>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a:t>
            </a:r>
            <a:r>
              <a:rPr lang="ja" sz="1200" u="sng"/>
              <a:t> 2024</a:t>
            </a:r>
            <a:endParaRPr sz="1100"/>
          </a:p>
          <a:p>
            <a:pPr indent="0" lvl="0" marL="0" rtl="0" algn="l">
              <a:lnSpc>
                <a:spcPct val="100000"/>
              </a:lnSpc>
              <a:spcBef>
                <a:spcPts val="1200"/>
              </a:spcBef>
              <a:spcAft>
                <a:spcPts val="0"/>
              </a:spcAft>
              <a:buNone/>
            </a:pPr>
            <a:r>
              <a:rPr lang="ja" sz="1100" u="sng"/>
              <a:t>概要</a:t>
            </a:r>
            <a:br>
              <a:rPr lang="ja" sz="764"/>
            </a:br>
            <a:r>
              <a:rPr lang="ja" sz="764"/>
              <a:t>ハルシネーションを修正するChain-of-Verification (COVE)を提案。</a:t>
            </a:r>
            <a:br>
              <a:rPr lang="ja" sz="764"/>
            </a:br>
            <a:r>
              <a:rPr lang="ja" sz="764"/>
              <a:t>初期の回答案を作成した後、そのドラフトをファクトチェックするための検証問題を計画し、これらの問題に独立して回答し、最終的に検証された回答を生成します。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CoVeの主要なステップは以下の4つです。</a:t>
            </a:r>
            <a:endParaRPr sz="764"/>
          </a:p>
          <a:p>
            <a:pPr indent="0" lvl="0" marL="0" rtl="0" algn="l">
              <a:lnSpc>
                <a:spcPct val="100000"/>
              </a:lnSpc>
              <a:spcBef>
                <a:spcPts val="1200"/>
              </a:spcBef>
              <a:spcAft>
                <a:spcPts val="0"/>
              </a:spcAft>
              <a:buNone/>
            </a:pPr>
            <a:r>
              <a:rPr lang="ja" sz="764"/>
              <a:t>1. 基本的な回答を生成（Generate Baseline Response）:</a:t>
            </a:r>
            <a:br>
              <a:rPr lang="ja" sz="764"/>
            </a:br>
            <a:r>
              <a:rPr lang="ja" sz="764"/>
              <a:t>このステップでは、与えられたクエリに対して、LLM（Large Language Model）を使用して回答を生成します。</a:t>
            </a:r>
            <a:br>
              <a:rPr lang="ja" sz="764"/>
            </a:br>
            <a:r>
              <a:rPr lang="ja" sz="764"/>
              <a:t>この初期の回答は、CoVeプロセスで改善を目指すベースラインとして機能します。</a:t>
            </a:r>
            <a:endParaRPr sz="764"/>
          </a:p>
          <a:p>
            <a:pPr indent="0" lvl="0" marL="0" rtl="0" algn="l">
              <a:lnSpc>
                <a:spcPct val="100000"/>
              </a:lnSpc>
              <a:spcBef>
                <a:spcPts val="1200"/>
              </a:spcBef>
              <a:spcAft>
                <a:spcPts val="0"/>
              </a:spcAft>
              <a:buNone/>
            </a:pPr>
            <a:r>
              <a:rPr lang="ja" sz="764"/>
              <a:t>2. 検証のための質問を計画（Plan Verifications）:</a:t>
            </a:r>
            <a:br>
              <a:rPr lang="ja" sz="764"/>
            </a:br>
            <a:r>
              <a:rPr lang="ja" sz="764"/>
              <a:t>クエリとベースラインの回答を基に、検証のための質問リストを生成します。</a:t>
            </a:r>
            <a:br>
              <a:rPr lang="ja" sz="764"/>
            </a:br>
            <a:r>
              <a:rPr lang="ja" sz="764"/>
              <a:t>これらの質問は、元の回答に含まれる事実の主張を自己分析し、</a:t>
            </a:r>
            <a:br>
              <a:rPr lang="ja" sz="764"/>
            </a:br>
            <a:r>
              <a:rPr lang="ja" sz="764"/>
              <a:t>誤りがないかどうかを検証するために設計されています。</a:t>
            </a:r>
            <a:endParaRPr sz="764"/>
          </a:p>
          <a:p>
            <a:pPr indent="0" lvl="0" marL="0" rtl="0" algn="l">
              <a:lnSpc>
                <a:spcPct val="100000"/>
              </a:lnSpc>
              <a:spcBef>
                <a:spcPts val="1200"/>
              </a:spcBef>
              <a:spcAft>
                <a:spcPts val="0"/>
              </a:spcAft>
              <a:buNone/>
            </a:pPr>
            <a:r>
              <a:rPr lang="ja" sz="764"/>
              <a:t>3. 検証質問に独立して回答（Execute Verifications）:計画された検証質問に対して一つずつ回答を生成し、</a:t>
            </a:r>
            <a:br>
              <a:rPr lang="ja" sz="764"/>
            </a:br>
            <a:r>
              <a:rPr lang="ja" sz="764"/>
              <a:t>それらの回答を元の回答と照合して矛盾や誤りを検出します。</a:t>
            </a:r>
            <a:br>
              <a:rPr lang="ja" sz="764"/>
            </a:br>
            <a:r>
              <a:rPr lang="ja" sz="764"/>
              <a:t>このプロセスでは、検索エンジンを使用するなどの手段を取り入れることも考えられますが、</a:t>
            </a:r>
            <a:br>
              <a:rPr lang="ja" sz="764"/>
            </a:br>
            <a:r>
              <a:rPr lang="ja" sz="764"/>
              <a:t>本研究ではLLM自体を使用して自身の回答を検証します。</a:t>
            </a:r>
            <a:endParaRPr sz="764"/>
          </a:p>
          <a:p>
            <a:pPr indent="0" lvl="0" marL="0" rtl="0" algn="l">
              <a:lnSpc>
                <a:spcPct val="100000"/>
              </a:lnSpc>
              <a:spcBef>
                <a:spcPts val="1200"/>
              </a:spcBef>
              <a:spcAft>
                <a:spcPts val="0"/>
              </a:spcAft>
              <a:buNone/>
            </a:pPr>
            <a:r>
              <a:rPr lang="ja" sz="764"/>
              <a:t>4. 最終的な検証済みの回答を生成（Generate Final Verified Response）:</a:t>
            </a:r>
            <a:br>
              <a:rPr lang="ja" sz="764"/>
            </a:br>
            <a:r>
              <a:rPr lang="ja" sz="764"/>
              <a:t>発見された矛盾や誤り（ある場合）を踏まえて、検証結果を取り入れた改訂された回答を生成します。</a:t>
            </a:r>
            <a:endParaRPr sz="764"/>
          </a:p>
          <a:p>
            <a:pPr indent="0" lvl="0" marL="0" rtl="0" algn="l">
              <a:lnSpc>
                <a:spcPct val="100000"/>
              </a:lnSpc>
              <a:spcBef>
                <a:spcPts val="1200"/>
              </a:spcBef>
              <a:spcAft>
                <a:spcPts val="1200"/>
              </a:spcAft>
              <a:buNone/>
            </a:pPr>
            <a:r>
              <a:rPr lang="ja" sz="764"/>
              <a:t>各ステップは、同じLLMに異なるプロンプトを提供することにより実行されます。</a:t>
            </a:r>
            <a:br>
              <a:rPr lang="ja" sz="764"/>
            </a:br>
            <a:r>
              <a:rPr lang="ja" sz="764"/>
              <a:t>ステップ（1）、（2）、（4）は単一のプロンプトで起動することができますが、ステップ（3）に関しては、</a:t>
            </a:r>
            <a:br>
              <a:rPr lang="ja" sz="764"/>
            </a:br>
            <a:r>
              <a:rPr lang="ja" sz="764"/>
              <a:t>2段階のアプローチやより洗練された分解によって改善された結果が得られる可能性があるため、</a:t>
            </a:r>
            <a:br>
              <a:rPr lang="ja" sz="764"/>
            </a:br>
            <a:r>
              <a:rPr lang="ja" sz="764"/>
              <a:t>さまざまなバリエーションが検討されています​​。</a:t>
            </a:r>
            <a:endParaRPr sz="822"/>
          </a:p>
        </p:txBody>
      </p:sp>
      <p:pic>
        <p:nvPicPr>
          <p:cNvPr id="574" name="Google Shape;574;p97"/>
          <p:cNvPicPr preferRelativeResize="0"/>
          <p:nvPr/>
        </p:nvPicPr>
        <p:blipFill>
          <a:blip r:embed="rId3">
            <a:alphaModFix/>
          </a:blip>
          <a:stretch>
            <a:fillRect/>
          </a:stretch>
        </p:blipFill>
        <p:spPr>
          <a:xfrm>
            <a:off x="4910975" y="871900"/>
            <a:ext cx="4233024" cy="41777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CHAIN-OF-VERIFICATION REDUCES HALLUCINATION IN LARGE LANGUAGE MODELS 2024</a:t>
            </a:r>
            <a:endParaRPr sz="1100"/>
          </a:p>
          <a:p>
            <a:pPr indent="0" lvl="0" marL="0" rtl="0" algn="l">
              <a:lnSpc>
                <a:spcPct val="100000"/>
              </a:lnSpc>
              <a:spcBef>
                <a:spcPts val="1200"/>
              </a:spcBef>
              <a:spcAft>
                <a:spcPts val="0"/>
              </a:spcAft>
              <a:buNone/>
            </a:pPr>
            <a:r>
              <a:rPr lang="ja" sz="1100" u="sng"/>
              <a:t>プロンプト</a:t>
            </a:r>
            <a:endParaRPr sz="764"/>
          </a:p>
          <a:p>
            <a:pPr indent="0" lvl="0" marL="0" rtl="0" algn="l">
              <a:lnSpc>
                <a:spcPct val="100000"/>
              </a:lnSpc>
              <a:spcBef>
                <a:spcPts val="1200"/>
              </a:spcBef>
              <a:spcAft>
                <a:spcPts val="1200"/>
              </a:spcAft>
              <a:buNone/>
            </a:pPr>
            <a:br>
              <a:rPr lang="ja" sz="822"/>
            </a:br>
            <a:endParaRPr sz="822"/>
          </a:p>
        </p:txBody>
      </p:sp>
      <p:sp>
        <p:nvSpPr>
          <p:cNvPr id="580" name="Google Shape;580;p98"/>
          <p:cNvSpPr txBox="1"/>
          <p:nvPr>
            <p:ph idx="1" type="body"/>
          </p:nvPr>
        </p:nvSpPr>
        <p:spPr>
          <a:xfrm>
            <a:off x="31925" y="666700"/>
            <a:ext cx="3946500" cy="1495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1. 基本的な回答を生成（Generate Baseline Response）:</a:t>
            </a:r>
            <a:endParaRPr sz="764"/>
          </a:p>
          <a:p>
            <a:pPr indent="0" lvl="0" marL="0" rtl="0" algn="l">
              <a:lnSpc>
                <a:spcPct val="80000"/>
              </a:lnSpc>
              <a:spcBef>
                <a:spcPts val="1200"/>
              </a:spcBef>
              <a:spcAft>
                <a:spcPts val="1200"/>
              </a:spcAft>
              <a:buNone/>
            </a:pP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 &lt;person&gt;の経歴</a:t>
            </a:r>
            <a:br>
              <a:rPr lang="ja" sz="764"/>
            </a:br>
            <a:r>
              <a:rPr lang="ja" sz="764"/>
              <a:t>Q: &lt;person&gt;についての経歴を教えてください。</a:t>
            </a:r>
            <a:br>
              <a:rPr lang="ja" sz="764"/>
            </a:br>
            <a:r>
              <a:rPr lang="ja" sz="764"/>
              <a:t>A:</a:t>
            </a:r>
            <a:br>
              <a:rPr lang="ja" sz="764"/>
            </a:br>
            <a:r>
              <a:rPr lang="ja" sz="764"/>
              <a:t>伝記生成の長文タスクのための3つの例を用いたフューショットプロンプティング。他のタスクも同様に、その特定のタスクから3つの例を用いた標準的なフューショットセットアップを使用します。</a:t>
            </a:r>
            <a:endParaRPr sz="764"/>
          </a:p>
        </p:txBody>
      </p:sp>
      <p:sp>
        <p:nvSpPr>
          <p:cNvPr id="581" name="Google Shape;581;p98"/>
          <p:cNvSpPr txBox="1"/>
          <p:nvPr>
            <p:ph idx="1" type="body"/>
          </p:nvPr>
        </p:nvSpPr>
        <p:spPr>
          <a:xfrm>
            <a:off x="0" y="2212550"/>
            <a:ext cx="43461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2. 検証のための質問を計画（Plan Verifications）</a:t>
            </a:r>
            <a:r>
              <a:rPr lang="ja" sz="758"/>
              <a:t>:</a:t>
            </a:r>
            <a:endParaRPr sz="758"/>
          </a:p>
          <a:p>
            <a:pPr indent="0" lvl="0" marL="0" rtl="0" algn="l">
              <a:lnSpc>
                <a:spcPct val="90000"/>
              </a:lnSpc>
              <a:spcBef>
                <a:spcPts val="1200"/>
              </a:spcBef>
              <a:spcAft>
                <a:spcPts val="1200"/>
              </a:spcAft>
              <a:buSzPts val="523"/>
              <a:buNone/>
            </a:pP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&lt;文章中の事実&gt;, 検証のための質問</a:t>
            </a:r>
            <a:br>
              <a:rPr lang="ja" sz="758"/>
            </a:br>
            <a:r>
              <a:rPr lang="ja" sz="758"/>
              <a:t>&lt;文章中の事実&gt;, 検証のための質問</a:t>
            </a:r>
            <a:br>
              <a:rPr lang="ja" sz="758"/>
            </a:br>
            <a:r>
              <a:rPr lang="ja" sz="758"/>
              <a:t>コンテキスト: Q: &lt;person&gt;についての経歴を教えてください。</a:t>
            </a:r>
            <a:br>
              <a:rPr lang="ja" sz="758"/>
            </a:br>
            <a:r>
              <a:rPr lang="ja" sz="758"/>
              <a:t>A: &lt;personに関する文章&gt;</a:t>
            </a:r>
            <a:br>
              <a:rPr lang="ja" sz="758"/>
            </a:br>
            <a:r>
              <a:rPr lang="ja" sz="758"/>
              <a:t>応答:</a:t>
            </a:r>
            <a:br>
              <a:rPr lang="ja" sz="758"/>
            </a:br>
            <a:r>
              <a:rPr lang="ja" sz="758"/>
              <a:t>検証のための質問を計画します。伝記タスクの場合、長文生成を個々のパッセージ（例えば、伝記の場合は文）に分割します（これは文脈の長さが過度に長いために行われ、他のタスクでは必要ありません）。その後、モデルは各パッセージで観察される各事実に対して検証のための質問を生成します（一つのパッセージには複数の事実が含まれることがあります）。</a:t>
            </a:r>
            <a:endParaRPr sz="758"/>
          </a:p>
        </p:txBody>
      </p:sp>
      <p:sp>
        <p:nvSpPr>
          <p:cNvPr id="582" name="Google Shape;582;p98"/>
          <p:cNvSpPr txBox="1"/>
          <p:nvPr>
            <p:ph idx="1" type="body"/>
          </p:nvPr>
        </p:nvSpPr>
        <p:spPr>
          <a:xfrm>
            <a:off x="4346100" y="635275"/>
            <a:ext cx="3946500" cy="1420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ja" sz="764"/>
              <a:t>3. 検証質問に独立して回答（Execute Verifications）:</a:t>
            </a:r>
            <a:endParaRPr sz="764"/>
          </a:p>
          <a:p>
            <a:pPr indent="0" lvl="0" marL="0" rtl="0" algn="l">
              <a:lnSpc>
                <a:spcPct val="80000"/>
              </a:lnSpc>
              <a:spcBef>
                <a:spcPts val="1200"/>
              </a:spcBef>
              <a:spcAft>
                <a:spcPts val="1200"/>
              </a:spcAft>
              <a:buNone/>
            </a:pP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 回答</a:t>
            </a:r>
            <a:br>
              <a:rPr lang="ja" sz="764"/>
            </a:br>
            <a:r>
              <a:rPr lang="ja" sz="764"/>
              <a:t>Q: 検証のための質問</a:t>
            </a:r>
            <a:br>
              <a:rPr lang="ja" sz="764"/>
            </a:br>
            <a:r>
              <a:rPr lang="ja" sz="764"/>
              <a:t>A:</a:t>
            </a:r>
            <a:br>
              <a:rPr lang="ja" sz="764"/>
            </a:br>
            <a:r>
              <a:rPr lang="ja" sz="764"/>
              <a:t>モデルは検証のための各質問に対して回答を生成します。ここでも、3つのフューショット例を使用します。</a:t>
            </a:r>
            <a:endParaRPr sz="764"/>
          </a:p>
        </p:txBody>
      </p:sp>
      <p:sp>
        <p:nvSpPr>
          <p:cNvPr id="583" name="Google Shape;583;p98"/>
          <p:cNvSpPr txBox="1"/>
          <p:nvPr>
            <p:ph idx="1" type="body"/>
          </p:nvPr>
        </p:nvSpPr>
        <p:spPr>
          <a:xfrm>
            <a:off x="4346100" y="2218500"/>
            <a:ext cx="4797900" cy="177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lang="ja" sz="758"/>
              <a:t>4. 最終的な検証済みの回答を生成（Generate Final Verified Response）:</a:t>
            </a:r>
            <a:endParaRPr sz="758"/>
          </a:p>
          <a:p>
            <a:pPr indent="0" lvl="0" marL="0" rtl="0" algn="l">
              <a:lnSpc>
                <a:spcPct val="90000"/>
              </a:lnSpc>
              <a:spcBef>
                <a:spcPts val="1200"/>
              </a:spcBef>
              <a:spcAft>
                <a:spcPts val="1200"/>
              </a:spcAft>
              <a:buNone/>
            </a:pP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&lt;検証ステップを実行した結果: Q + A&gt;</a:t>
            </a:r>
            <a:br>
              <a:rPr lang="ja" sz="758"/>
            </a:br>
            <a:r>
              <a:rPr lang="ja" sz="758"/>
              <a:t>応答: &lt;改訂され一貫性のある文章&gt;|</a:t>
            </a:r>
            <a:br>
              <a:rPr lang="ja" sz="758"/>
            </a:br>
            <a:r>
              <a:rPr lang="ja" sz="758"/>
              <a:t>コンテキスト: &lt;オリジナルの文章&gt;。</a:t>
            </a:r>
            <a:br>
              <a:rPr lang="ja" sz="758"/>
            </a:br>
            <a:r>
              <a:rPr lang="ja" sz="758"/>
              <a:t>別の情報源から、</a:t>
            </a:r>
            <a:br>
              <a:rPr lang="ja" sz="758"/>
            </a:br>
            <a:r>
              <a:rPr lang="ja" sz="758"/>
              <a:t>&lt;検証ステップを実行した結果: Q + A&gt;</a:t>
            </a:r>
            <a:br>
              <a:rPr lang="ja" sz="758"/>
            </a:br>
            <a:r>
              <a:rPr lang="ja" sz="758"/>
              <a:t>応答:</a:t>
            </a:r>
            <a:br>
              <a:rPr lang="ja" sz="758"/>
            </a:br>
            <a:r>
              <a:rPr lang="ja" sz="758"/>
              <a:t>モデルに最初の生成物（伝記のケースでは文など、パッセージに分割されたもの、文脈の長さが過度に長いため、他のタスクでは必要ない作業）とその検証ステップの結果が提示されます。この情報が「別の情報源」から得たものであるとモデルに伝えられます。モデルは、二つの情報源間で一致する事実に基づいて、新しい最終回答を合成する必要があります。</a:t>
            </a:r>
            <a:endParaRPr sz="758"/>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Understanding the Weakness of Large Language Model Agents within a Complex Android Environment</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一般的なソフトウェアシステム、特にオペレーティングシステムに適用されると、LLMエージェントは幅広く動的なアクションスペース、アプリケーション間の連携を要求する実世界のタスク、およびセキュリティ上の懸念や好みなどのユーザー制約に合わせた最適解の特定といった3つの主要な課題に直面します。これらの課題に対処するために、現代のオペレーティングシステム上でLLMエージェントを評価するために設計された環境およびベンチマークであるAndroidArenaを提案。</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AndroidArenaは、LLMエージェントの評価を目的とした環境およびベンチマークであり、実時間のインターネットデータ交換と動的なアプリケーション管理をサポートします。</a:t>
            </a:r>
            <a:br>
              <a:rPr lang="ja" sz="764"/>
            </a:br>
            <a:r>
              <a:rPr lang="ja" sz="764"/>
              <a:t>この環境は、さまざまなアプリケーション間でのシームレスな操作を可能にし、アプリケーションの機能を広範にカバーする半自動でスケーラブルなベンチマーク構築方法を提案しています。</a:t>
            </a:r>
            <a:br>
              <a:rPr lang="ja" sz="764"/>
            </a:br>
            <a:r>
              <a:rPr lang="ja" sz="764"/>
              <a:t>この方法は、実世界のタスクを模倣するために、アプリケーション間の連携やユーザー制約を考慮したシナリオを生成し、LLMエージェントのパフォーマンスを評価するために使用されます。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先端のLLMエージェントであっても、アプリ間シナリオや特定の制約を遵守するタスクで苦戦していることが明らかになりました。特に、理解、推論、探索、反映の4つの主要能力の欠如がLLMエージェントの失敗の主要な理由であることが特定されました。</a:t>
            </a:r>
            <a:endParaRPr sz="822"/>
          </a:p>
          <a:p>
            <a:pPr indent="0" lvl="0" marL="0" rtl="0" algn="l">
              <a:lnSpc>
                <a:spcPct val="100000"/>
              </a:lnSpc>
              <a:spcBef>
                <a:spcPts val="1200"/>
              </a:spcBef>
              <a:spcAft>
                <a:spcPts val="1200"/>
              </a:spcAft>
              <a:buNone/>
            </a:pPr>
            <a:r>
              <a:rPr lang="ja" sz="822"/>
              <a:t>プロンプト設計に関して、研究では環境の説明、2つの例、タスクの指示、および歴史的な観測と行動を組み込んだものです。</a:t>
            </a:r>
            <a:br>
              <a:rPr lang="ja" sz="822"/>
            </a:br>
            <a:r>
              <a:rPr lang="ja" sz="822"/>
              <a:t>これは、エージェントが携帯電話を操作するための自律的なインテリジェントエージェントとしての役割を果たすことを目的としています。</a:t>
            </a:r>
            <a:br>
              <a:rPr lang="ja" sz="822"/>
            </a:br>
            <a:r>
              <a:rPr lang="ja" sz="822"/>
              <a:t>ユーザーの目標を達成するために、エージェントは指定されたタスクを計画し、実行することが要求されます。</a:t>
            </a:r>
            <a:br>
              <a:rPr lang="ja" sz="822"/>
            </a:br>
            <a:r>
              <a:rPr lang="ja" sz="822"/>
              <a:t>プロンプトの設計は、エージェントが次の行動を正確な形式で生成することを奨励し、エージェントが現在の状況を理解し、適切な次の行動を決定するのに役立ちます。</a:t>
            </a:r>
            <a:br>
              <a:rPr lang="ja" sz="822"/>
            </a:br>
            <a:r>
              <a:rPr lang="ja" sz="822"/>
              <a:t>このプロンプト設計は、エージェントがより複雑なタスクを理解し、実行する能力を向上させることを目的としています。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Unifying Large Language Models and Knowledge Graphs: A Roadmap</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LLMとナレッジグラフをどのように統合すればいいのか、ロードマップを作成。ナレッジグラフは、ある特定の事実が整理された大きなデータベースで事実関係が（主語, 述語, 目的語）のトリプレットという形式で構造化されているのが一般的な形式で百科事典型のような網羅型、常識型のような日常知識、特定分野型のような専門的知識、複合型のような複数の形式の情報を統合します。</a:t>
            </a:r>
            <a:br>
              <a:rPr lang="ja" sz="764"/>
            </a:br>
            <a:r>
              <a:rPr lang="ja" sz="764"/>
              <a:t>これとllmとを組み合わせることで推論や解釈可能性が向上します。GoogleのLLMベースのチャットボットであるBardはナレッジグラフを活用して学習しています。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LLMとナレッジグラフを融合させる方法として、以下3つのフレームワークを提案。</a:t>
            </a:r>
            <a:br>
              <a:rPr lang="ja" sz="764"/>
            </a:br>
            <a:r>
              <a:rPr b="1" lang="ja" sz="764"/>
              <a:t>1. ナレッジグラフでLLMを強化</a:t>
            </a:r>
            <a:br>
              <a:rPr lang="ja" sz="764"/>
            </a:br>
            <a:r>
              <a:rPr lang="ja" sz="764"/>
              <a:t>このアプローチでは、ナレッジグラフの情報を直接LLMの入力に統合することに焦点を当てています。例として、ERNIE 3.0は、ナレッジグラフのトリプルをトークンのシーケンスとして表現し、それらを文章と直接結合します。この方法では、関係トークンまたは文章内のトークンをランダムにマスキングして、知識とテキスト表現の組み合わせを改善します。ただし、この直接的な結合方法では、文章内のトークンがナレッジサブグラフ内のトークンと密接に相互作用することがあり、これが知識ノイズを引き起こす可能性があります。これを解決するために、K-BERTは知識トリプルを文章に注入する最初のステップを踏み出し、可視マトリクスを介して知識エンティティのみが知識トリプル情報にアクセスできるようにしました。これにより、文章内のトークンは自己注意モジュール内で互いにのみ見ることができます。また、DkLLMは長尾エンティティを特定し、これらの選択されたエンティティをテキスト内で疑似トークン埋め込みに置き換える新しい手法を提案し、LLMの表現を改善します。</a:t>
            </a:r>
            <a:br>
              <a:rPr lang="ja" sz="764"/>
            </a:br>
            <a:r>
              <a:rPr b="1" lang="ja" sz="764"/>
              <a:t>2. LLMでナレッジグラフを拡張</a:t>
            </a:r>
            <a:br>
              <a:rPr lang="ja" sz="764"/>
            </a:br>
            <a:r>
              <a:rPr lang="ja" sz="764"/>
              <a:t>KGs Instruction-tuningは、LLMに事実知識を注入する代わりに、LLMをナレッジグラフの構造をよりよく理解し、ユーザーの指示に従って複雑なタスクを実行できるように微調整することを目指しています。このフレームワークは、KGの事実と構造を利用して、指示調整データセットを作成します。これらのデータセットで微調整されたLLMは、KGから事実と構造の両方の知識を抽出し、LLMの推論能力を向上させることができます。しかし、このアプローチはモデルの再トレーニングを必要とし、時間がかかり、多くのリソースを必要とします。</a:t>
            </a:r>
            <a:br>
              <a:rPr lang="ja" sz="764"/>
            </a:br>
            <a:r>
              <a:rPr b="1" lang="ja" sz="764"/>
              <a:t>3. 相乗効果的に使用</a:t>
            </a:r>
            <a:br>
              <a:rPr lang="ja" sz="764"/>
            </a:br>
            <a:r>
              <a:rPr lang="ja" sz="764"/>
              <a:t>KG-enhanced LLM Inferenceアプローチは、LLMに知識を注入する上で、リアルタイムの知識の変化に対応することを目指しています。このアプローチでは、大規模なコーパスから関連する知識を検索し、その知識をLLMに融合させることで、知識をLLMに注入します。この方法は、特に質問応答（QA）タスクに焦点を当てており、モデルがテキストの意味的意味と最新のリアルタイム知識の両方を捉える必要があります。RAGなどの手法は、非パラメトリックモジュールとパラメトリックモジュールを組み合わせて外部知識を扱い、入力テキストに基づいて関連するKGを検索し、そのドキュメントを追加のコンテキスト情報としてSeq2Seq LLMの出力ジェネレータに供給します​​。</a:t>
            </a:r>
            <a:endParaRPr sz="43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LLMsとKGsの統合により、LLMsの知識理解と推論の能力が向上し、</a:t>
            </a:r>
            <a:br>
              <a:rPr lang="ja" sz="822"/>
            </a:br>
            <a:r>
              <a:rPr lang="ja" sz="822"/>
              <a:t>KGsの構築と進化が促進される可能性があります。また、LLMsとKGsの統合は、</a:t>
            </a:r>
            <a:br>
              <a:rPr lang="ja" sz="822"/>
            </a:br>
            <a:r>
              <a:rPr lang="ja" sz="822"/>
              <a:t>相互に補完し合うことで、双方向の推論や多様なアプリケーションへの適用が可能になります。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pic>
        <p:nvPicPr>
          <p:cNvPr id="594" name="Google Shape;594;p100"/>
          <p:cNvPicPr preferRelativeResize="0"/>
          <p:nvPr/>
        </p:nvPicPr>
        <p:blipFill>
          <a:blip r:embed="rId3">
            <a:alphaModFix/>
          </a:blip>
          <a:stretch>
            <a:fillRect/>
          </a:stretch>
        </p:blipFill>
        <p:spPr>
          <a:xfrm>
            <a:off x="0" y="3493537"/>
            <a:ext cx="5347000" cy="1556062"/>
          </a:xfrm>
          <a:prstGeom prst="rect">
            <a:avLst/>
          </a:prstGeom>
          <a:noFill/>
          <a:ln>
            <a:noFill/>
          </a:ln>
        </p:spPr>
      </p:pic>
      <p:pic>
        <p:nvPicPr>
          <p:cNvPr id="595" name="Google Shape;595;p100"/>
          <p:cNvPicPr preferRelativeResize="0"/>
          <p:nvPr/>
        </p:nvPicPr>
        <p:blipFill>
          <a:blip r:embed="rId4">
            <a:alphaModFix/>
          </a:blip>
          <a:stretch>
            <a:fillRect/>
          </a:stretch>
        </p:blipFill>
        <p:spPr>
          <a:xfrm>
            <a:off x="5184150" y="2500325"/>
            <a:ext cx="3886577" cy="25126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Large Language Models for Information Retrieval: A Survey</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情報検索システムは日常生活に不可欠であり、その進化は初期の用語ベースの手法から先進的なニューラルモデルへと動いている。</a:t>
            </a:r>
            <a:br>
              <a:rPr lang="ja" sz="764"/>
            </a:br>
            <a:r>
              <a:rPr lang="ja" sz="764"/>
              <a:t>大規模言語モデル（LLM）の出現は、その卓越した言語理解、生成、一般化、推論能力により、自然言語処理に革命をもたらした。</a:t>
            </a:r>
            <a:br>
              <a:rPr lang="ja" sz="764"/>
            </a:br>
            <a:r>
              <a:rPr lang="ja" sz="764"/>
              <a:t>本調査では、LLMと情報検索システムの融合について深掘りし、クエリの書き換え、文書の検索、ランキングの再評価、読み取りにおけるLLMの応用を探求する。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ニューラルIRモデルは、クエリと文書間の意味的類似性を捉えることで、検索性能を向上させる。</a:t>
            </a:r>
            <a:br>
              <a:rPr lang="ja" sz="764"/>
            </a:br>
            <a:r>
              <a:rPr lang="ja" sz="764"/>
              <a:t>LLMを活用することで、クエリの意図をより正確に理解し、関連性の高い文書を効率的に検索できる。</a:t>
            </a:r>
            <a:endParaRPr sz="764"/>
          </a:p>
          <a:p>
            <a:pPr indent="0" lvl="0" marL="0" rtl="0" algn="l">
              <a:lnSpc>
                <a:spcPct val="100000"/>
              </a:lnSpc>
              <a:spcBef>
                <a:spcPts val="1200"/>
              </a:spcBef>
              <a:spcAft>
                <a:spcPts val="0"/>
              </a:spcAft>
              <a:buNone/>
            </a:pPr>
            <a:r>
              <a:rPr lang="ja" sz="764"/>
              <a:t>使えそうな手法</a:t>
            </a:r>
            <a:br>
              <a:rPr lang="ja" sz="764"/>
            </a:br>
            <a:r>
              <a:rPr lang="ja" sz="764"/>
              <a:t>3.4 Limitations（制限）: さまざまなクエリ書き換え方法での実験は、生成されたドキュメントや回答の数を増やすことが検索性能に良い影響を与える</a:t>
            </a:r>
            <a:br>
              <a:rPr lang="ja" sz="764"/>
            </a:br>
            <a:r>
              <a:rPr lang="ja" sz="764"/>
              <a:t>既存の研究は、候補ドキュメントが元のクエリの補完的な文脈を提供する一方で、多くは元のクエリの重要性に重点を置いている。</a:t>
            </a:r>
            <a:br>
              <a:rPr lang="ja" sz="764"/>
            </a:br>
            <a:r>
              <a:rPr lang="ja" sz="764"/>
              <a:t>書き換えられたクエリが人間の意図を反映し、特定のタスクに効果的に役立っているかを直接判断する方法は未解決</a:t>
            </a:r>
            <a:br>
              <a:rPr lang="ja" sz="764"/>
            </a:br>
            <a:br>
              <a:rPr lang="ja" sz="764"/>
            </a:b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LLMの統合により、クエリの書き換え、文書の検索、ランキングの再評価、読み取りの各段階で性能向上が観察された。</a:t>
            </a:r>
            <a:br>
              <a:rPr lang="ja" sz="822"/>
            </a:br>
            <a:r>
              <a:rPr lang="ja" sz="822"/>
              <a:t>LLMは、クエリの意図をより深く理解し、関連する文書を効率的に識別する能力を示した。</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lang="ja" sz="1200" u="sng"/>
              <a:t>Can LLMs Produce Faithful Explanations For Fact-checking? Towards Faithful Explainable Fact-Checking via Multi-Agent Debate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事実確認のための忠実な説明の生成をLLMで行うとしばしば忠実でない説明を生成してしまう。これに対応するために複数のLLMを活用する</a:t>
            </a:r>
            <a:br>
              <a:rPr lang="ja" sz="764"/>
            </a:br>
            <a:r>
              <a:rPr lang="ja" sz="764"/>
              <a:t>Multi-Agent Debate Refinement (MADR) フレームワークを提案。</a:t>
            </a:r>
            <a:br>
              <a:rPr lang="ja" sz="764"/>
            </a:br>
            <a:r>
              <a:rPr lang="ja" sz="764"/>
              <a:t>MADRが生成される説明の信頼性を著しく向上させることが分かった。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ゼロショットプロンプトを用いたLLMはしばしば忠実でない説明を生成し、複数の誤りを含むことがある。</a:t>
            </a:r>
            <a:br>
              <a:rPr lang="ja" sz="764"/>
            </a:br>
            <a:r>
              <a:rPr lang="ja" sz="764"/>
              <a:t>MADRは、ディベートを利用して後続の洗練段階で使用されるフィードバックを生成する。この方法は利点としてまず、</a:t>
            </a:r>
            <a:br>
              <a:rPr lang="ja" sz="764"/>
            </a:br>
            <a:r>
              <a:rPr lang="ja" sz="764"/>
              <a:t>ディベート中に直接説明を洗練するのと比べて、MADRは動的かつ反復的なフィードバックループを促進し、誤りの特定を強化する。</a:t>
            </a:r>
            <a:br>
              <a:rPr lang="ja" sz="764"/>
            </a:br>
            <a:r>
              <a:rPr lang="ja" sz="764"/>
              <a:t>第二に、より正確なフィードバックを保証し、誤った洗練の可能性を減少させ、全体の忠実性を高める。</a:t>
            </a:r>
            <a:br>
              <a:rPr lang="ja" sz="764"/>
            </a:br>
            <a:r>
              <a:rPr lang="ja" sz="764"/>
              <a:t>第三に、このアプローチはLLMに双方向の思考を促し、定義された誤りのタイプを知っているかどうかにかかわらず、</a:t>
            </a:r>
            <a:br>
              <a:rPr lang="ja" sz="764"/>
            </a:br>
            <a:r>
              <a:rPr lang="ja" sz="764"/>
              <a:t>説明を分析することを可能にし、明確な根拠を促進する。</a:t>
            </a:r>
            <a:endParaRPr sz="764"/>
          </a:p>
          <a:p>
            <a:pPr indent="0" lvl="0" marL="0" rtl="0" algn="l">
              <a:lnSpc>
                <a:spcPct val="100000"/>
              </a:lnSpc>
              <a:spcBef>
                <a:spcPts val="1200"/>
              </a:spcBef>
              <a:spcAft>
                <a:spcPts val="0"/>
              </a:spcAft>
              <a:buNone/>
            </a:pPr>
            <a:br>
              <a:rPr lang="ja" sz="764"/>
            </a:b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MADRを使用すると、生成された説明の忠実性が大幅に向上し、提供された証拠との一致が改善されることが実験結果から明らかになった。</a:t>
            </a:r>
            <a:br>
              <a:rPr lang="ja" sz="822"/>
            </a:br>
            <a:r>
              <a:rPr lang="ja" sz="822"/>
              <a:t>これにより、これらの説明の信憑性と信頼性が向上する。これは、複数のエージェントが様々な視点から説明を評価し、</a:t>
            </a:r>
            <a:br>
              <a:rPr lang="ja" sz="822"/>
            </a:br>
            <a:r>
              <a:rPr lang="ja" sz="822"/>
              <a:t>エラーを特定して修正することにより、より正確で信頼性の高い説明を生成することができるためで異なるプロンプトが様々な応答を引き出す可能性はある</a:t>
            </a:r>
            <a:endParaRPr sz="822"/>
          </a:p>
        </p:txBody>
      </p:sp>
      <p:pic>
        <p:nvPicPr>
          <p:cNvPr id="606" name="Google Shape;606;p102"/>
          <p:cNvPicPr preferRelativeResize="0"/>
          <p:nvPr/>
        </p:nvPicPr>
        <p:blipFill>
          <a:blip r:embed="rId3">
            <a:alphaModFix/>
          </a:blip>
          <a:stretch>
            <a:fillRect/>
          </a:stretch>
        </p:blipFill>
        <p:spPr>
          <a:xfrm>
            <a:off x="6608900" y="341450"/>
            <a:ext cx="2491150" cy="4675925"/>
          </a:xfrm>
          <a:prstGeom prst="rect">
            <a:avLst/>
          </a:prstGeom>
          <a:noFill/>
          <a:ln>
            <a:noFill/>
          </a:ln>
        </p:spPr>
      </p:pic>
      <p:sp>
        <p:nvSpPr>
          <p:cNvPr id="607" name="Google Shape;607;p102"/>
          <p:cNvSpPr txBox="1"/>
          <p:nvPr>
            <p:ph idx="1" type="body"/>
          </p:nvPr>
        </p:nvSpPr>
        <p:spPr>
          <a:xfrm>
            <a:off x="57250" y="1715800"/>
            <a:ext cx="65517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758"/>
              <a:t>Algorithm 1 MADR (Multi-Agent Debate Refinement)</a:t>
            </a:r>
            <a:endParaRPr sz="758"/>
          </a:p>
          <a:p>
            <a:pPr indent="0" lvl="0" marL="0" rtl="0" algn="l">
              <a:lnSpc>
                <a:spcPct val="90000"/>
              </a:lnSpc>
              <a:spcBef>
                <a:spcPts val="1200"/>
              </a:spcBef>
              <a:spcAft>
                <a:spcPts val="0"/>
              </a:spcAft>
              <a:buNone/>
            </a:pPr>
            <a:r>
              <a:rPr lang="ja" sz="758"/>
              <a:t>入力:</a:t>
            </a:r>
            <a:br>
              <a:rPr lang="ja" sz="758"/>
            </a:br>
            <a:r>
              <a:rPr lang="ja" sz="758"/>
              <a:t>主張 C、証拠源 S、真実性ラベル L、生成された説明 E</a:t>
            </a:r>
            <a:br>
              <a:rPr lang="ja" sz="758"/>
            </a:br>
            <a:r>
              <a:rPr lang="ja" sz="758"/>
              <a:t>出力:</a:t>
            </a:r>
            <a:br>
              <a:rPr lang="ja" sz="758"/>
            </a:br>
            <a:r>
              <a:rPr lang="ja" sz="758"/>
              <a:t>洗練された説明 E*</a:t>
            </a:r>
            <a:br>
              <a:rPr lang="ja" sz="758"/>
            </a:br>
            <a:r>
              <a:rPr lang="ja" sz="758"/>
              <a:t>1. 最初のエージェント D1 と二番目のエージェント D2 をディベーターとして初期化し、双方向の思考プロセスを持たせる。また、三番目のエージェント J を判定者として初期化し、ディベーターが同じフィードバックを持っているか判断させる。</a:t>
            </a:r>
            <a:br>
              <a:rPr lang="ja" sz="758"/>
            </a:br>
            <a:r>
              <a:rPr lang="ja" sz="758"/>
              <a:t>2. F0,1 ← D1(C, S, E)</a:t>
            </a:r>
            <a:br>
              <a:rPr lang="ja" sz="758"/>
            </a:br>
            <a:r>
              <a:rPr lang="ja" sz="758"/>
              <a:t>3. F0,2 ← D2(C, S, E)</a:t>
            </a:r>
            <a:br>
              <a:rPr lang="ja" sz="758"/>
            </a:br>
            <a:r>
              <a:rPr lang="ja" sz="758"/>
              <a:t>4. ディベートの最大反復回数を N に設定</a:t>
            </a:r>
            <a:br>
              <a:rPr lang="ja" sz="758"/>
            </a:br>
            <a:r>
              <a:rPr lang="ja" sz="758"/>
              <a:t>5. i = 1 から N まで繰り返す</a:t>
            </a:r>
            <a:br>
              <a:rPr lang="ja" sz="758"/>
            </a:br>
            <a:r>
              <a:rPr lang="ja" sz="758"/>
              <a:t>    5.1. もし J(Fi-1,1, Fi-1,2) = True ならば、ループを抜ける</a:t>
            </a:r>
            <a:br>
              <a:rPr lang="ja" sz="758"/>
            </a:br>
            <a:r>
              <a:rPr lang="ja" sz="758"/>
              <a:t>    5.2. Fi,1 ← D1(Fi-1,1, Fi-1,2)</a:t>
            </a:r>
            <a:br>
              <a:rPr lang="ja" sz="758"/>
            </a:br>
            <a:r>
              <a:rPr lang="ja" sz="758"/>
              <a:t>    5.3. Fi,2 ← D2(Fi-1,2, Fi-1,1)</a:t>
            </a:r>
            <a:br>
              <a:rPr lang="ja" sz="758"/>
            </a:br>
            <a:r>
              <a:rPr lang="ja" sz="758"/>
              <a:t>6. 洗練者としてのエージェント R を初期化</a:t>
            </a:r>
            <a:br>
              <a:rPr lang="ja" sz="758"/>
            </a:br>
            <a:r>
              <a:rPr lang="ja" sz="758"/>
              <a:t>7. E* ← R(Ffinal,1 + Ffinal,2)</a:t>
            </a:r>
            <a:br>
              <a:rPr lang="ja" sz="758"/>
            </a:br>
            <a:r>
              <a:rPr lang="ja" sz="758"/>
              <a:t>8. E* を返す</a:t>
            </a:r>
            <a:endParaRPr sz="758"/>
          </a:p>
          <a:p>
            <a:pPr indent="0" lvl="0" marL="0" rtl="0" algn="l">
              <a:lnSpc>
                <a:spcPct val="90000"/>
              </a:lnSpc>
              <a:spcBef>
                <a:spcPts val="1200"/>
              </a:spcBef>
              <a:spcAft>
                <a:spcPts val="0"/>
              </a:spcAft>
              <a:buNone/>
            </a:pPr>
            <a:r>
              <a:rPr lang="ja" sz="758"/>
              <a:t>このアルゴリズムは、二人のディベーター (D1, D2) が提供された主張、証拠源、および生成された説明を基にフィードバックを生成する過程から始まります。判定者 J は、両ディベーターからのフィードバックが一致するかどうかを評価し、一致する場合はディベートを終了します。そうでない場合、ディベーターは互いのフィードバックを見直し、洗練を繰り返します。最終的に、収集されたフィードバックは洗練者 R によって組み合わされ、最終的な洗練された説明 E* が生成されます。</a:t>
            </a:r>
            <a:endParaRPr sz="758"/>
          </a:p>
          <a:p>
            <a:pPr indent="0" lvl="0" marL="0" rtl="0" algn="l">
              <a:lnSpc>
                <a:spcPct val="90000"/>
              </a:lnSpc>
              <a:spcBef>
                <a:spcPts val="1200"/>
              </a:spcBef>
              <a:spcAft>
                <a:spcPts val="1200"/>
              </a:spcAft>
              <a:buSzPts val="523"/>
              <a:buNone/>
            </a:pPr>
            <a:r>
              <a:t/>
            </a:r>
            <a:endParaRPr sz="758"/>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Query2doc: Query Expansion with Large Language Models</a:t>
            </a:r>
            <a:r>
              <a:rPr lang="ja" sz="1200" u="sng"/>
              <a:t> 2023</a:t>
            </a:r>
            <a:endParaRPr sz="1100"/>
          </a:p>
          <a:p>
            <a:pPr indent="0" lvl="0" marL="0" rtl="0" algn="l">
              <a:lnSpc>
                <a:spcPct val="100000"/>
              </a:lnSpc>
              <a:spcBef>
                <a:spcPts val="1200"/>
              </a:spcBef>
              <a:spcAft>
                <a:spcPts val="0"/>
              </a:spcAft>
              <a:buNone/>
            </a:pPr>
            <a:r>
              <a:rPr lang="ja" sz="1100" u="sng"/>
              <a:t>概要</a:t>
            </a:r>
            <a:br>
              <a:rPr lang="ja" sz="764"/>
            </a:br>
            <a:r>
              <a:rPr lang="ja" sz="764"/>
              <a:t>クエリ拡張アプローチであるQuery2docを</a:t>
            </a:r>
            <a:r>
              <a:rPr lang="ja" sz="764"/>
              <a:t>提案。数ショットプロンプトにより擬似ドキュメントを生成し、生成された擬似ドキュメントでクエリを拡張します。実験結果は、Query2docがBM25の性能を3%から15%向上させることを示</a:t>
            </a:r>
            <a:r>
              <a:rPr lang="ja" sz="764"/>
              <a:t>します。</a:t>
            </a:r>
            <a:endParaRPr sz="764"/>
          </a:p>
          <a:p>
            <a:pPr indent="0" lvl="0" marL="0" rtl="0" algn="l">
              <a:lnSpc>
                <a:spcPct val="100000"/>
              </a:lnSpc>
              <a:spcBef>
                <a:spcPts val="1200"/>
              </a:spcBef>
              <a:spcAft>
                <a:spcPts val="0"/>
              </a:spcAft>
              <a:buNone/>
            </a:pPr>
            <a:r>
              <a:rPr lang="ja" sz="1100" u="sng"/>
              <a:t>手法</a:t>
            </a:r>
            <a:br>
              <a:rPr lang="ja" sz="800"/>
            </a:br>
            <a:r>
              <a:rPr lang="ja" sz="764"/>
              <a:t>数ショットプロンプトを用いてLLMから擬似ドキュメントを生成し、それらをオリジナルのクエリに結合して新しいクエリを形成するQuery2docという方法を提案します。この手法は実装がシンプルであり、既存のトレーニングパイプラインやモデルアーキテクチャを変更する必要がありません。</a:t>
            </a:r>
            <a:endParaRPr sz="433"/>
          </a:p>
          <a:p>
            <a:pPr indent="0" lvl="0" marL="0" rtl="0" algn="l">
              <a:lnSpc>
                <a:spcPct val="100000"/>
              </a:lnSpc>
              <a:spcBef>
                <a:spcPts val="1200"/>
              </a:spcBef>
              <a:spcAft>
                <a:spcPts val="0"/>
              </a:spcAft>
              <a:buNone/>
            </a:pPr>
            <a:r>
              <a:rPr lang="ja" sz="1122" u="sng"/>
              <a:t>結果</a:t>
            </a:r>
            <a:br>
              <a:rPr lang="ja" sz="1122"/>
            </a:br>
            <a:r>
              <a:rPr lang="ja" sz="822"/>
              <a:t>Query2docの主な制限は、LLMの推論実行に伴う効率性の低下です。検索システムにおけるレイテンシ分析では、Query2docの使用により検索のレイテンシが増加し、ユーザーが検索クエリを送信してから検索結果が表示されるまでの時間が増加することがわかっています。</a:t>
            </a: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br>
              <a:rPr lang="ja" sz="822"/>
            </a:br>
            <a:endParaRPr sz="822"/>
          </a:p>
        </p:txBody>
      </p:sp>
      <p:sp>
        <p:nvSpPr>
          <p:cNvPr id="613" name="Google Shape;613;p103"/>
          <p:cNvSpPr txBox="1"/>
          <p:nvPr>
            <p:ph idx="1" type="body"/>
          </p:nvPr>
        </p:nvSpPr>
        <p:spPr>
          <a:xfrm>
            <a:off x="43975" y="1717425"/>
            <a:ext cx="4396200" cy="264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658"/>
              <a:t>Write a passage that answers the given query:</a:t>
            </a:r>
            <a:endParaRPr sz="658"/>
          </a:p>
          <a:p>
            <a:pPr indent="0" lvl="0" marL="0" rtl="0" algn="l">
              <a:lnSpc>
                <a:spcPct val="90000"/>
              </a:lnSpc>
              <a:spcBef>
                <a:spcPts val="1200"/>
              </a:spcBef>
              <a:spcAft>
                <a:spcPts val="0"/>
              </a:spcAft>
              <a:buNone/>
            </a:pPr>
            <a:r>
              <a:rPr lang="ja" sz="658"/>
              <a:t>Query: what state is this zip code 85282</a:t>
            </a:r>
            <a:br>
              <a:rPr lang="ja" sz="658"/>
            </a:br>
            <a:r>
              <a:rPr lang="ja" sz="658"/>
              <a:t>Passage: Welcome to TEMPE, AZ 85282. 85282 is a rural zip code in Tempe, Arizona. The population is primarily white, and mostly single. At $200,200 the average home value here is a bit higher than average for the Phoenix-Mesa-Scottsdale metro area, so this probably isn’t the place to look for housing bargains.5282 Zip code is located in the Mountain time zone at 33 degrees latitude (Fun Fact: this is the same latitude as Damascus, Syria!) and -112 degrees longitude.</a:t>
            </a:r>
            <a:endParaRPr sz="658"/>
          </a:p>
          <a:p>
            <a:pPr indent="0" lvl="0" marL="0" rtl="0" algn="l">
              <a:lnSpc>
                <a:spcPct val="90000"/>
              </a:lnSpc>
              <a:spcBef>
                <a:spcPts val="1200"/>
              </a:spcBef>
              <a:spcAft>
                <a:spcPts val="0"/>
              </a:spcAft>
              <a:buNone/>
            </a:pPr>
            <a:r>
              <a:rPr lang="ja" sz="658"/>
              <a:t>Query: why is gibbs model of reflection good</a:t>
            </a:r>
            <a:br>
              <a:rPr lang="ja" sz="658"/>
            </a:br>
            <a:r>
              <a:rPr lang="ja" sz="658"/>
              <a:t>Passage: In this reflection, I am going to use Gibbs (1988) Reflective Cycle. This model is a recognised framework for my reflection. Gibbs (1988) consists of six stages to complete one cycle which is able to improve my nursing practice continuously and learning from the experience for better practice in the future.n conclusion of my reflective assignment, I mention the model that I chose, Gibbs (1988) Reflective Cycle as my framework of my reflective. I state the reasons why I am choosing the model as well as some discussion on the important of doing reflection in nursing practice.</a:t>
            </a:r>
            <a:endParaRPr sz="658"/>
          </a:p>
          <a:p>
            <a:pPr indent="0" lvl="0" marL="0" rtl="0" algn="l">
              <a:lnSpc>
                <a:spcPct val="90000"/>
              </a:lnSpc>
              <a:spcBef>
                <a:spcPts val="1200"/>
              </a:spcBef>
              <a:spcAft>
                <a:spcPts val="0"/>
              </a:spcAft>
              <a:buNone/>
            </a:pPr>
            <a:r>
              <a:rPr lang="ja" sz="658"/>
              <a:t>Query: what does a thousand pardons means</a:t>
            </a:r>
            <a:br>
              <a:rPr lang="ja" sz="658"/>
            </a:br>
            <a:r>
              <a:rPr lang="ja" sz="658"/>
              <a:t>Passage: Oh, that’s all right, that’s all right, give us a rest; never mind about the direction, hang the direction - I beg pardon, I beg a thousand pardons, I am not well to-day; pay no attention when I soliloquize, it is an old habit, an old, bad habit, and hard to get rid of when one’s digestion is all disordered with eating food that was raised forever and ever before he was born; good land! a man can’t keep his functions regular on spring chickens thirteen hundred years old.</a:t>
            </a:r>
            <a:endParaRPr sz="658"/>
          </a:p>
          <a:p>
            <a:pPr indent="0" lvl="0" marL="0" rtl="0" algn="l">
              <a:lnSpc>
                <a:spcPct val="90000"/>
              </a:lnSpc>
              <a:spcBef>
                <a:spcPts val="1200"/>
              </a:spcBef>
              <a:spcAft>
                <a:spcPts val="0"/>
              </a:spcAft>
              <a:buNone/>
            </a:pPr>
            <a:r>
              <a:rPr lang="ja" sz="658"/>
              <a:t>Query: what is a macro warning</a:t>
            </a:r>
            <a:br>
              <a:rPr lang="ja" sz="658"/>
            </a:br>
            <a:r>
              <a:rPr lang="ja" sz="658"/>
              <a:t>Passage: Macro virus warning appears when no macros exist in the file in Word. When you open a Microsoft Word 2002 document or template, you may receive the following macro virus warning, even though the document or template does not contain macros: C:\&lt;path&gt;\&lt;file name&gt;contains macros. Macros may contain viruses.</a:t>
            </a:r>
            <a:endParaRPr sz="658"/>
          </a:p>
          <a:p>
            <a:pPr indent="0" lvl="0" marL="0" rtl="0" algn="l">
              <a:lnSpc>
                <a:spcPct val="90000"/>
              </a:lnSpc>
              <a:spcBef>
                <a:spcPts val="1200"/>
              </a:spcBef>
              <a:spcAft>
                <a:spcPts val="0"/>
              </a:spcAft>
              <a:buNone/>
            </a:pPr>
            <a:r>
              <a:rPr lang="ja" sz="658"/>
              <a:t>Query: when was pokemon green released</a:t>
            </a:r>
            <a:br>
              <a:rPr lang="ja" sz="658"/>
            </a:br>
            <a:r>
              <a:rPr lang="ja" sz="658"/>
              <a:t>Passage:</a:t>
            </a:r>
            <a:endParaRPr sz="658"/>
          </a:p>
          <a:p>
            <a:pPr indent="0" lvl="0" marL="0" rtl="0" algn="l">
              <a:lnSpc>
                <a:spcPct val="90000"/>
              </a:lnSpc>
              <a:spcBef>
                <a:spcPts val="1200"/>
              </a:spcBef>
              <a:spcAft>
                <a:spcPts val="1200"/>
              </a:spcAft>
              <a:buSzPts val="523"/>
              <a:buNone/>
            </a:pPr>
            <a:r>
              <a:t/>
            </a:r>
            <a:endParaRPr sz="658"/>
          </a:p>
        </p:txBody>
      </p:sp>
      <p:sp>
        <p:nvSpPr>
          <p:cNvPr id="614" name="Google Shape;614;p103"/>
          <p:cNvSpPr txBox="1"/>
          <p:nvPr>
            <p:ph idx="1" type="body"/>
          </p:nvPr>
        </p:nvSpPr>
        <p:spPr>
          <a:xfrm>
            <a:off x="4572000" y="1675125"/>
            <a:ext cx="4567500" cy="2725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458"/>
              <a:t>Write a passage that answers the given query: 使用された完全な</a:t>
            </a:r>
            <a:r>
              <a:rPr lang="ja" sz="458"/>
              <a:t>プロンプトの翻訳</a:t>
            </a:r>
            <a:endParaRPr sz="458"/>
          </a:p>
          <a:p>
            <a:pPr indent="0" lvl="0" marL="0" rtl="0" algn="l">
              <a:lnSpc>
                <a:spcPct val="90000"/>
              </a:lnSpc>
              <a:spcBef>
                <a:spcPts val="1200"/>
              </a:spcBef>
              <a:spcAft>
                <a:spcPts val="0"/>
              </a:spcAft>
              <a:buNone/>
            </a:pPr>
            <a:r>
              <a:rPr lang="ja" sz="458"/>
              <a:t>問い: この郵便番号85282はどの州にあるか</a:t>
            </a:r>
            <a:endParaRPr sz="458"/>
          </a:p>
          <a:p>
            <a:pPr indent="0" lvl="0" marL="0" rtl="0" algn="l">
              <a:lnSpc>
                <a:spcPct val="90000"/>
              </a:lnSpc>
              <a:spcBef>
                <a:spcPts val="1200"/>
              </a:spcBef>
              <a:spcAft>
                <a:spcPts val="0"/>
              </a:spcAft>
              <a:buNone/>
            </a:pPr>
            <a:r>
              <a:rPr lang="ja" sz="458"/>
              <a:t>回答: TEMPE, AZ 85282へようこそ。85282はアリゾナ州テンピにある郵便番号です。人口は主に白人で、ほとんどが独身です。平均住宅価格は$200,200で、フェニックス-メサ-スコッツデール都市圏の平均よりも少し高いため、住宅の掘り出し物を探す場所ではないかもしれません。85282郵便番号は、山岳時間帯の33度緯度（面白い事実: これはシリアのダマスカスと同じ緯度です！）と-112度経度に位置しています。</a:t>
            </a:r>
            <a:endParaRPr sz="458"/>
          </a:p>
          <a:p>
            <a:pPr indent="0" lvl="0" marL="0" rtl="0" algn="l">
              <a:lnSpc>
                <a:spcPct val="90000"/>
              </a:lnSpc>
              <a:spcBef>
                <a:spcPts val="1200"/>
              </a:spcBef>
              <a:spcAft>
                <a:spcPts val="0"/>
              </a:spcAft>
              <a:buNone/>
            </a:pPr>
            <a:r>
              <a:rPr lang="ja" sz="458"/>
              <a:t>問い: ギブスの反省モデルが良い理由は何か</a:t>
            </a:r>
            <a:endParaRPr sz="458"/>
          </a:p>
          <a:p>
            <a:pPr indent="0" lvl="0" marL="0" rtl="0" algn="l">
              <a:lnSpc>
                <a:spcPct val="90000"/>
              </a:lnSpc>
              <a:spcBef>
                <a:spcPts val="1200"/>
              </a:spcBef>
              <a:spcAft>
                <a:spcPts val="0"/>
              </a:spcAft>
              <a:buNone/>
            </a:pPr>
            <a:r>
              <a:rPr lang="ja" sz="458"/>
              <a:t>回答: この反省では、ギブス（1988年）の反射サイクルを使用します。このモデルは、私の反省のための認識された枠組みです。ギブス（1988年）は、一連のサイクルを完了するために6つの段階からなり、経験から学び、将来の実践に向けて看護実践を継続的に改善することができます。私の反省課題の結論として、選んだモデルであるギブス（1988年）の反射サイクルと、そのモデルを選んだ理由、さらに看護実践における反省の重要性についての議論を述べます。</a:t>
            </a:r>
            <a:endParaRPr sz="458"/>
          </a:p>
          <a:p>
            <a:pPr indent="0" lvl="0" marL="0" rtl="0" algn="l">
              <a:lnSpc>
                <a:spcPct val="90000"/>
              </a:lnSpc>
              <a:spcBef>
                <a:spcPts val="1200"/>
              </a:spcBef>
              <a:spcAft>
                <a:spcPts val="0"/>
              </a:spcAft>
              <a:buNone/>
            </a:pPr>
            <a:r>
              <a:rPr lang="ja" sz="458"/>
              <a:t>問い: 千回の許しとは何を意味するか</a:t>
            </a:r>
            <a:endParaRPr sz="458"/>
          </a:p>
          <a:p>
            <a:pPr indent="0" lvl="0" marL="0" rtl="0" algn="l">
              <a:lnSpc>
                <a:spcPct val="90000"/>
              </a:lnSpc>
              <a:spcBef>
                <a:spcPts val="1200"/>
              </a:spcBef>
              <a:spcAft>
                <a:spcPts val="0"/>
              </a:spcAft>
              <a:buNone/>
            </a:pPr>
            <a:r>
              <a:rPr lang="ja" sz="458"/>
              <a:t>回答: それは大丈夫、それは大丈夫、休息を与えてください; 方向について心配するな、方向を吊るして - 申し訳ありません、千回の許しを請います、私は今日は体調が優れません; 私が独り言を言うときに注意を払わないでください、それは古い習慣、古くからの悪い習慣で、一人の消化が生まれる前から永遠に育てられた食物で全て乱れているとき、それを断つのは難しいです; いいですね！ 1300年前の春の鶏で人の機能を規則正しく保つことはできません。</a:t>
            </a:r>
            <a:endParaRPr sz="458"/>
          </a:p>
          <a:p>
            <a:pPr indent="0" lvl="0" marL="0" rtl="0" algn="l">
              <a:lnSpc>
                <a:spcPct val="90000"/>
              </a:lnSpc>
              <a:spcBef>
                <a:spcPts val="1200"/>
              </a:spcBef>
              <a:spcAft>
                <a:spcPts val="0"/>
              </a:spcAft>
              <a:buNone/>
            </a:pPr>
            <a:r>
              <a:rPr lang="ja" sz="458"/>
              <a:t>問い: マクロ警告とは何か</a:t>
            </a:r>
            <a:endParaRPr sz="458"/>
          </a:p>
          <a:p>
            <a:pPr indent="0" lvl="0" marL="0" rtl="0" algn="l">
              <a:lnSpc>
                <a:spcPct val="90000"/>
              </a:lnSpc>
              <a:spcBef>
                <a:spcPts val="1200"/>
              </a:spcBef>
              <a:spcAft>
                <a:spcPts val="0"/>
              </a:spcAft>
              <a:buNone/>
            </a:pPr>
            <a:r>
              <a:rPr lang="ja" sz="458"/>
              <a:t>回答: ファイルにマクロが存在しない場合にマクロウイルス警告が表示されます。Microsoft Word 2002のドキュメントやテンプレートを開くと、ドキュメントやテンプレートにマクロが含まれていないにも関わらず、次のようなマクロウイルス警告が表示されることがあります: C:&lt;パス&gt;&lt;ファイル名&gt;にはマクロが含まれています。マクロにはウイルスが含まれている可能性があります。</a:t>
            </a:r>
            <a:endParaRPr sz="458"/>
          </a:p>
          <a:p>
            <a:pPr indent="0" lvl="0" marL="0" rtl="0" algn="l">
              <a:lnSpc>
                <a:spcPct val="90000"/>
              </a:lnSpc>
              <a:spcBef>
                <a:spcPts val="1200"/>
              </a:spcBef>
              <a:spcAft>
                <a:spcPts val="0"/>
              </a:spcAft>
              <a:buNone/>
            </a:pPr>
            <a:r>
              <a:rPr lang="ja" sz="458"/>
              <a:t>問い: ポケモン緑はいつリリースされたか</a:t>
            </a:r>
            <a:endParaRPr sz="458"/>
          </a:p>
          <a:p>
            <a:pPr indent="0" lvl="0" marL="0" rtl="0" algn="l">
              <a:lnSpc>
                <a:spcPct val="90000"/>
              </a:lnSpc>
              <a:spcBef>
                <a:spcPts val="1200"/>
              </a:spcBef>
              <a:spcAft>
                <a:spcPts val="0"/>
              </a:spcAft>
              <a:buNone/>
            </a:pPr>
            <a:r>
              <a:rPr lang="ja" sz="458"/>
              <a:t>回答: </a:t>
            </a:r>
            <a:endParaRPr sz="458"/>
          </a:p>
          <a:p>
            <a:pPr indent="0" lvl="0" marL="0" rtl="0" algn="l">
              <a:lnSpc>
                <a:spcPct val="90000"/>
              </a:lnSpc>
              <a:spcBef>
                <a:spcPts val="1200"/>
              </a:spcBef>
              <a:spcAft>
                <a:spcPts val="0"/>
              </a:spcAft>
              <a:buNone/>
            </a:pPr>
            <a:r>
              <a:t/>
            </a:r>
            <a:endParaRPr sz="458"/>
          </a:p>
          <a:p>
            <a:pPr indent="0" lvl="0" marL="0" rtl="0" algn="l">
              <a:lnSpc>
                <a:spcPct val="90000"/>
              </a:lnSpc>
              <a:spcBef>
                <a:spcPts val="1200"/>
              </a:spcBef>
              <a:spcAft>
                <a:spcPts val="1200"/>
              </a:spcAft>
              <a:buSzPts val="523"/>
              <a:buNone/>
            </a:pPr>
            <a:r>
              <a:t/>
            </a:r>
            <a:endParaRPr sz="458"/>
          </a:p>
        </p:txBody>
      </p:sp>
      <p:sp>
        <p:nvSpPr>
          <p:cNvPr id="615" name="Google Shape;615;p103"/>
          <p:cNvSpPr txBox="1"/>
          <p:nvPr>
            <p:ph idx="1" type="body"/>
          </p:nvPr>
        </p:nvSpPr>
        <p:spPr>
          <a:xfrm>
            <a:off x="4953000" y="4425300"/>
            <a:ext cx="4186500" cy="548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558"/>
              <a:t>問い: ポケモン緑はいつリリースされたか</a:t>
            </a:r>
            <a:endParaRPr sz="558"/>
          </a:p>
          <a:p>
            <a:pPr indent="0" lvl="0" marL="0" rtl="0" algn="l">
              <a:lnSpc>
                <a:spcPct val="90000"/>
              </a:lnSpc>
              <a:spcBef>
                <a:spcPts val="1200"/>
              </a:spcBef>
              <a:spcAft>
                <a:spcPts val="1200"/>
              </a:spcAft>
              <a:buNone/>
            </a:pPr>
            <a:r>
              <a:rPr lang="ja" sz="558"/>
              <a:t>回答: ポケモン緑は1996年2月27日に日本でリリースされました。これはポケモンシリーズのゲームの中で最初のものであり、後に1998年にアメリカでリリースされたポケモン赤と青の基礎となりました。オリジナルのポケモン緑は、シリーズのファンの間で愛されるクラシックな作品として残っています。</a:t>
            </a:r>
            <a:endParaRPr sz="558"/>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Query Rewriting for Retrieval-Augmented Large Language Models</a:t>
            </a:r>
            <a:r>
              <a:rPr lang="ja" sz="1200" u="sng"/>
              <a:t> 2023</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Rewrite-Retrieve-Readを提案し、クエリ書き換えの観点から検索拡張LLMを改善を狙います。LLMによるフィードバックを用いて小さな言語モデルを訓練可能なリライターとして採用し、強化学習によって訓練します。オープンドメインQAと複数選択QAのタスクで評価を行います。</a:t>
            </a:r>
            <a:br>
              <a:rPr lang="ja" sz="764"/>
            </a:b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クエリ書き換え、検索、読み取りの3つのステップからなるパイプラインを導入、LLMを利用してクエリを生成し、ウェブ検索エンジンで文脈を取得後、訓練可能な小規模言語モデルをリライターとして用い、LLMのフィードバックを用いて強化学習で訓練を行い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オープンドメインQAと複数選択QAのタスクで実験を行い、クエリ書き換えが検索拡張LLMのパフォーマンスを一貫して向上させました</a:t>
            </a: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
        <p:nvSpPr>
          <p:cNvPr id="621" name="Google Shape;621;p104"/>
          <p:cNvSpPr txBox="1"/>
          <p:nvPr>
            <p:ph idx="1" type="body"/>
          </p:nvPr>
        </p:nvSpPr>
        <p:spPr>
          <a:xfrm>
            <a:off x="4825500"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以下の形式で質問に答え、答えを '**' で終えてください。{示示} 質問: {x} 回答:</a:t>
            </a:r>
            <a:endParaRPr sz="858"/>
          </a:p>
          <a:p>
            <a:pPr indent="0" lvl="0" marL="0" rtl="0" algn="l">
              <a:lnSpc>
                <a:spcPct val="90000"/>
              </a:lnSpc>
              <a:spcBef>
                <a:spcPts val="1200"/>
              </a:spcBef>
              <a:spcAft>
                <a:spcPts val="0"/>
              </a:spcAft>
              <a:buNone/>
            </a:pPr>
            <a:r>
              <a:rPr lang="ja" sz="858"/>
              <a:t>検索強化パイプライン内のリーダープロンプト</a:t>
            </a:r>
            <a:br>
              <a:rPr lang="ja" sz="858"/>
            </a:br>
            <a:r>
              <a:rPr lang="ja" sz="858"/>
              <a:t>以下のフォーマットで質問に答えてください。デモ 質問 {ドキュメント} {x｝</a:t>
            </a:r>
            <a:br>
              <a:rPr lang="ja" sz="858"/>
            </a:br>
            <a:r>
              <a:rPr lang="ja" sz="858"/>
              <a:t>答え</a:t>
            </a:r>
            <a:endParaRPr sz="858"/>
          </a:p>
          <a:p>
            <a:pPr indent="0" lvl="0" marL="0" rtl="0" algn="l">
              <a:lnSpc>
                <a:spcPct val="90000"/>
              </a:lnSpc>
              <a:spcBef>
                <a:spcPts val="1200"/>
              </a:spcBef>
              <a:spcAft>
                <a:spcPts val="0"/>
              </a:spcAft>
              <a:buNone/>
            </a:pPr>
            <a:r>
              <a:rPr lang="ja" sz="858"/>
              <a:t>Prompts for LLM as a frozen rewriter</a:t>
            </a:r>
            <a:br>
              <a:rPr lang="ja" sz="858"/>
            </a:br>
            <a:r>
              <a:rPr lang="ja" sz="858"/>
              <a:t>オープンドメインQA: この質問に答えるためにステップバイステップで考え、必要な知識に対する検索エンジンのクエリを提供してください。クエリを ';' で分割し、クエリを '**' で終えてください。{示示} 質問: {x} 回答:</a:t>
            </a:r>
            <a:br>
              <a:rPr lang="ja" sz="858"/>
            </a:br>
            <a:r>
              <a:rPr lang="ja" sz="858"/>
              <a:t>選択式QA: 与えられた質問に答えるためのより良いウェブ検索エンジンのクエリを提供し、クエリを '**' で終えてください。{示示} 質問: {x} 回答:</a:t>
            </a:r>
            <a:endParaRPr sz="858"/>
          </a:p>
          <a:p>
            <a:pPr indent="0" lvl="0" marL="0" rtl="0" algn="l">
              <a:lnSpc>
                <a:spcPct val="90000"/>
              </a:lnSpc>
              <a:spcBef>
                <a:spcPts val="1200"/>
              </a:spcBef>
              <a:spcAft>
                <a:spcPts val="1200"/>
              </a:spcAft>
              <a:buNone/>
            </a:pPr>
            <a:r>
              <a:t/>
            </a:r>
            <a:endParaRPr sz="858"/>
          </a:p>
        </p:txBody>
      </p:sp>
      <p:sp>
        <p:nvSpPr>
          <p:cNvPr id="622" name="Google Shape;622;p104"/>
          <p:cNvSpPr txBox="1"/>
          <p:nvPr>
            <p:ph idx="1" type="body"/>
          </p:nvPr>
        </p:nvSpPr>
        <p:spPr>
          <a:xfrm>
            <a:off x="73275" y="2495550"/>
            <a:ext cx="4154400" cy="206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ja" sz="858"/>
              <a:t>Direct prompt</a:t>
            </a:r>
            <a:br>
              <a:rPr lang="ja" sz="858"/>
            </a:br>
            <a:r>
              <a:rPr lang="ja" sz="858"/>
              <a:t>Answer the question in the following format, end the answer with ’**’. {demonstration} Question: {x} Answer:</a:t>
            </a:r>
            <a:endParaRPr sz="858"/>
          </a:p>
          <a:p>
            <a:pPr indent="0" lvl="0" marL="0" rtl="0" algn="l">
              <a:lnSpc>
                <a:spcPct val="90000"/>
              </a:lnSpc>
              <a:spcBef>
                <a:spcPts val="1200"/>
              </a:spcBef>
              <a:spcAft>
                <a:spcPts val="0"/>
              </a:spcAft>
              <a:buNone/>
            </a:pPr>
            <a:r>
              <a:rPr lang="ja" sz="858"/>
              <a:t>Reader prompt in retrieval-augment pipelines</a:t>
            </a:r>
            <a:br>
              <a:rPr lang="ja" sz="858"/>
            </a:br>
            <a:r>
              <a:rPr lang="ja" sz="858"/>
              <a:t>Answer the question in the following format, end the answer with ’**’. {demonstration} Question: {doc} {x}</a:t>
            </a:r>
            <a:br>
              <a:rPr lang="ja" sz="858"/>
            </a:br>
            <a:r>
              <a:rPr lang="ja" sz="858"/>
              <a:t>Answer:</a:t>
            </a:r>
            <a:endParaRPr sz="858"/>
          </a:p>
          <a:p>
            <a:pPr indent="0" lvl="0" marL="0" rtl="0" algn="l">
              <a:lnSpc>
                <a:spcPct val="90000"/>
              </a:lnSpc>
              <a:spcBef>
                <a:spcPts val="1200"/>
              </a:spcBef>
              <a:spcAft>
                <a:spcPts val="1200"/>
              </a:spcAft>
              <a:buNone/>
            </a:pPr>
            <a:r>
              <a:rPr lang="ja" sz="858"/>
              <a:t>Prompts for LLM as a frozen rewriter</a:t>
            </a:r>
            <a:br>
              <a:rPr lang="ja" sz="858"/>
            </a:br>
            <a:r>
              <a:rPr lang="ja" sz="858"/>
              <a:t>Open-domain QA: Think step by step to answer this question, and provide search engine queries for knowledge</a:t>
            </a:r>
            <a:br>
              <a:rPr lang="ja" sz="858"/>
            </a:br>
            <a:r>
              <a:rPr lang="ja" sz="858"/>
              <a:t>that you need. Split the queries with ’;’ and end the queries with ’**’. {demonstration} Question: {x} Answer:</a:t>
            </a:r>
            <a:br>
              <a:rPr lang="ja" sz="858"/>
            </a:br>
            <a:r>
              <a:rPr lang="ja" sz="858"/>
              <a:t>Multiple choice QA: Provide a better search query for web search engine to answer the given question, end the</a:t>
            </a:r>
            <a:br>
              <a:rPr lang="ja" sz="858"/>
            </a:br>
            <a:r>
              <a:rPr lang="ja" sz="858"/>
              <a:t>queries with ’**’. {demonstration} Question: {x} Answer:</a:t>
            </a:r>
            <a:endParaRPr sz="858"/>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A Survey of Table Reasoning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テーブルデータに対するサーベイ。テーブルデータに対する推論は提供されたテーブルデータと、オプションのテーブルのテキスト記述に従って、</a:t>
            </a:r>
            <a:br>
              <a:rPr lang="ja" sz="764"/>
            </a:br>
            <a:r>
              <a:rPr lang="ja" sz="764"/>
              <a:t>ユーザーの要件に基づいた対応する回答を生成することであり、情報取得の効率を大幅に向上させます。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テーブル推論のパフォーマンスを向上させるための主要技術には、教師ありファインチューニング、結果のアンサンブル、インコンテキスト学習、指示設計、CoTが含まれます。</a:t>
            </a:r>
            <a:br>
              <a:rPr lang="ja" sz="764"/>
            </a:br>
            <a:r>
              <a:rPr lang="ja" sz="764"/>
              <a:t>LLMは、指示に従う能力とステップバイステップ推論の能力により、テーブル理解とスキーマリンキングの2つの主要な課題に対して優れたパフォーマンスを発揮します。</a:t>
            </a:r>
            <a:br>
              <a:rPr lang="ja" sz="764"/>
            </a:br>
            <a:r>
              <a:rPr lang="ja" sz="764"/>
              <a:t>テーブル推論能力をさらに強化するための提案には、パフォーマンスの向上、アプリケーションの拡張が含まれます。これには、多様なトレーニングデータの確立、効果的な結果サンプリング、プロンプトの自動最適化、指示設計の自動精緻化、マルチステップ推論におけるエラーカスケードの緩和などがあります。</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6"/>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ja" sz="1200" u="sng"/>
              <a:t>Soft Prompt Threats: Attacking Safety Alignment and Unlearning in Open-Source LLMs through the Embedding Space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オープンソースLLMにおける埋め込み空間攻撃は、モデルのアライメントを回避し、有害な振る舞いを効率的に引き起こします。この中で提案されている埋め込み空間攻撃は、離散攻撃やモデルの微調整よりも効率的であることが示されている。の攻撃は、入力トークンの連続的な埋め込み表現を直接攻撃することで、モデルの安全性のアライメントを効果的に回避し、未学習化されたモデルから削除されたはずの情報を抽出する能力を持っています。この脅威は、従来の離散攻撃やモデルファインチューニングよりも、より低い計算コストで有害な振る舞いを引き起こすことが可能です。</a:t>
            </a:r>
            <a:br>
              <a:rPr lang="ja" sz="764"/>
            </a:br>
            <a:r>
              <a:rPr lang="ja" sz="764"/>
              <a:t>https://github.com/SchwinnL/LLM_Embedding_Attack</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埋め込み空間攻撃では、モデルの重みを凍結し、その入力トークンの連続的な埋め込み表現を直接攻撃します（図を参照）。この攻撃は、オープンソースモデルにおける知識の存在（例：有害な振る舞いや仮に未学習化された情報）を調査するための計算効率の良いツールとして提案され、研究者や実践者がLLMの安全性を向上させるために使用できます。一般に、モデルの最悪の出力振る舞いに興味があるため、埋め込み空間攻撃の生成には、摂動の大きさを制限するような制約を設けません。</a:t>
            </a:r>
            <a:br>
              <a:rPr lang="ja" sz="764"/>
            </a:br>
            <a:r>
              <a:rPr lang="ja" sz="764"/>
              <a:t>次に、埋め込み空間攻撃を具体的に定式化します。特に、トークン化された入力の集合をTとし、T={T1, T2, ..., Ti, ..., TN}と表します。</a:t>
            </a:r>
            <a:br>
              <a:rPr lang="ja" sz="764"/>
            </a:br>
            <a:r>
              <a:rPr lang="ja" sz="764"/>
              <a:t>ここで、Ti ∈ R^(n×d)はnトークンからなる単一のトークン化された入力文字列で、dはその次元数です。</a:t>
            </a:r>
            <a:br>
              <a:rPr lang="ja" sz="764"/>
            </a:br>
            <a:r>
              <a:rPr lang="ja" sz="764"/>
              <a:t>y ∈ R^(m×d)はmトークンからなるそれぞれの有害な目標応答です。E: T → eはトークンの集合を埋め込みベクトルの集合にマッピングする</a:t>
            </a:r>
            <a:br>
              <a:rPr lang="ja" sz="764"/>
            </a:br>
            <a:r>
              <a:rPr lang="ja" sz="764"/>
              <a:t>埋め込み関数です。ei ∈ R^(n×D)をトークンTiの埋め込み表現とし、Dは埋め込みベクトルの次元数です。</a:t>
            </a:r>
            <a:br>
              <a:rPr lang="ja" sz="764"/>
            </a:br>
            <a:r>
              <a:rPr lang="ja" sz="764"/>
              <a:t>与えられたLLMがF: ei → ŷ ∈ R^(n×d)である場合、予め定義された目的を最小化するための敵対的摂動eadv ∈ R^(n^×D)を見つけたいと考えます。</a:t>
            </a:r>
            <a:br>
              <a:rPr lang="ja" sz="764"/>
            </a:br>
            <a:r>
              <a:rPr lang="ja" sz="764"/>
              <a:t>ここでn^は攻撃されたトークンの数です。実験では、目標応答yと予測ŷの差をクロスエントロピー損失関数L(ŷ, y)を使って最小化します。</a:t>
            </a:r>
            <a:endParaRPr sz="764"/>
          </a:p>
          <a:p>
            <a:pPr indent="0" lvl="0" marL="0" rtl="0" algn="l">
              <a:lnSpc>
                <a:spcPct val="100000"/>
              </a:lnSpc>
              <a:spcBef>
                <a:spcPts val="1200"/>
              </a:spcBef>
              <a:spcAft>
                <a:spcPts val="0"/>
              </a:spcAft>
              <a:buNone/>
            </a:pPr>
            <a:r>
              <a:rPr lang="ja" sz="764"/>
              <a:t>離散攻撃と埋め込み空間攻撃の図解</a:t>
            </a:r>
            <a:br>
              <a:rPr lang="ja" sz="764"/>
            </a:br>
            <a:r>
              <a:rPr lang="ja" sz="764"/>
              <a:t>図は、離散攻撃と埋め込み空間攻撃の違いを示しています。離散攻撃（Discrete Attack）は、ワンホットトークン（one-hot tokens）</a:t>
            </a:r>
            <a:br>
              <a:rPr lang="ja" sz="764"/>
            </a:br>
            <a:r>
              <a:rPr lang="ja" sz="764"/>
              <a:t>T_adv ∈ T を操作します。これに対して、埋め込み空間攻撃（Embedding Space Attack）は、トークンの連続ベクトル表現、</a:t>
            </a:r>
            <a:br>
              <a:rPr lang="ja" sz="764"/>
            </a:br>
            <a:r>
              <a:rPr lang="ja" sz="764"/>
              <a:t>またはランダムに初期化された埋め込みe_adv ∈ R^Dを対象としています。図の上部には大規模言語モデル（Large Language Model）が</a:t>
            </a:r>
            <a:br>
              <a:rPr lang="ja" sz="764"/>
            </a:br>
            <a:r>
              <a:rPr lang="ja" sz="764"/>
              <a:t>描かれており、その右側に「埋め込み空間攻撃：この研究」と注記があります。この部分では、攻撃の更新式である </a:t>
            </a:r>
            <a:br>
              <a:rPr lang="ja" sz="764"/>
            </a:br>
            <a:r>
              <a:rPr lang="ja" sz="764"/>
              <a:t>e_tadv+1 = e_tadv - α · sign(∇L(e_tadv)) が示されています。これは、摂動e_tadvを更新していく過程を表しており、αはステップサイズ、</a:t>
            </a:r>
            <a:br>
              <a:rPr lang="ja" sz="764"/>
            </a:br>
            <a:r>
              <a:rPr lang="ja" sz="764"/>
              <a:t>sign(∇L(e_tadv))は損失Lの勾配の符号関数を意味しています。埋め込み行列（Embedding Matrix）はトークンとベクトルとの対応を表しており、</a:t>
            </a:r>
            <a:br>
              <a:rPr lang="ja" sz="764"/>
            </a:br>
            <a:r>
              <a:rPr lang="ja" sz="764"/>
              <a:t>トークナイザ（Tokenizer）は自然言語入力（Natural Language Input）をトークンに変換する役割を持っています。</a:t>
            </a:r>
            <a:br>
              <a:rPr lang="ja" sz="764"/>
            </a:br>
            <a:r>
              <a:rPr lang="ja" sz="764"/>
              <a:t>最後に、埋め込み空間攻撃と離散攻撃の結果として生じる敵対的入力（Adversarial Input）が示されています。図の下部には、</a:t>
            </a:r>
            <a:br>
              <a:rPr lang="ja" sz="764"/>
            </a:br>
            <a:r>
              <a:rPr lang="ja" sz="764"/>
              <a:t>具体的な数値とトークン化された自然言語入力の例が表されており、攻撃の適用前後のベクトルの変化が視覚的に示されています。</a:t>
            </a:r>
            <a:br>
              <a:rPr lang="ja" sz="764"/>
            </a:br>
            <a:r>
              <a:rPr lang="ja" sz="764"/>
              <a:t>これにより、埋め込み空間攻撃がモデルの入力トークンの連続的な埋め込みをどのように変更していくかが理解できます。</a:t>
            </a:r>
            <a:endParaRPr sz="764"/>
          </a:p>
          <a:p>
            <a:pPr indent="0" lvl="0" marL="0" rtl="0" algn="l">
              <a:lnSpc>
                <a:spcPct val="100000"/>
              </a:lnSpc>
              <a:spcBef>
                <a:spcPts val="1200"/>
              </a:spcBef>
              <a:spcAft>
                <a:spcPts val="1200"/>
              </a:spcAft>
              <a:buNone/>
            </a:pPr>
            <a:r>
              <a:rPr lang="ja" sz="764"/>
              <a:t>埋め込み空間攻撃の目標は二つ定義されています。</a:t>
            </a:r>
            <a:br>
              <a:rPr lang="ja" sz="764"/>
            </a:br>
            <a:r>
              <a:rPr lang="ja" sz="764"/>
              <a:t>1. 個別攻撃（Individual Attack）: 特定の入力Tiとその埋め込みeiに対して、一意の敵対的摂動ein_advを最適化します。</a:t>
            </a:r>
            <a:br>
              <a:rPr lang="ja" sz="764"/>
            </a:br>
            <a:r>
              <a:rPr lang="ja" sz="764"/>
              <a:t>このアプローチは、一度に1つの個別サンプルの最適化目標を達成することに焦点を当てています。</a:t>
            </a:r>
            <a:br>
              <a:rPr lang="ja" sz="764"/>
            </a:br>
            <a:r>
              <a:rPr lang="ja" sz="764"/>
              <a:t>2. ユニバーサル攻撃（Universal Attack）: トークン化された入力文字列T全体とそれに関連する埋め込みeにわたって、</a:t>
            </a:r>
            <a:br>
              <a:rPr lang="ja" sz="764"/>
            </a:br>
            <a:r>
              <a:rPr lang="ja" sz="764"/>
              <a:t>単一の敵対的摂動eun_advを最適化します。この攻撃は、以前の研究で概説されたユニバーサル敵対的例と一致しており、</a:t>
            </a:r>
            <a:br>
              <a:rPr lang="ja" sz="764"/>
            </a:br>
            <a:r>
              <a:rPr lang="ja" sz="764"/>
              <a:t>見えない指示に対する効果を一般化することを目指しています。成功したユニバーサル埋め込み攻撃は、</a:t>
            </a:r>
            <a:br>
              <a:rPr lang="ja" sz="764"/>
            </a:br>
            <a:r>
              <a:rPr lang="ja" sz="764"/>
              <a:t>モデルの安全性アライメントを幅広い範囲の指示にわたって回避する潜在能力を持っています。</a:t>
            </a:r>
            <a:endParaRPr sz="1122" u="sng"/>
          </a:p>
        </p:txBody>
      </p:sp>
      <p:pic>
        <p:nvPicPr>
          <p:cNvPr id="633" name="Google Shape;633;p106"/>
          <p:cNvPicPr preferRelativeResize="0"/>
          <p:nvPr/>
        </p:nvPicPr>
        <p:blipFill>
          <a:blip r:embed="rId3">
            <a:alphaModFix/>
          </a:blip>
          <a:stretch>
            <a:fillRect/>
          </a:stretch>
        </p:blipFill>
        <p:spPr>
          <a:xfrm>
            <a:off x="6489800" y="1920425"/>
            <a:ext cx="2587450" cy="2880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Towards better Human-Agent Alignment: Assessing Task Utility in LLM-Powered Applications</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AgentEvalという新しいフレームワークを紹介し、LLMによるアプリケーションの実用性を自動的に評価する一連の基準を提案。</a:t>
            </a:r>
            <a:br>
              <a:rPr lang="ja" sz="764"/>
            </a:br>
            <a:r>
              <a:rPr lang="ja" sz="764"/>
              <a:t>LLMの急速な発展とそのアプリケーションが人間の日常タスクを支援するために増加していること、しかしLLMによるアプリケーションが本当にユーザーエクスペリエンスやタスク効率を向上させているかの評価にギャップがあることを指摘しています。AgentEvalフレームワークによって、アプリケーションの実用性を簡易に検証できるとしています。</a:t>
            </a:r>
            <a:br>
              <a:rPr lang="ja" sz="764"/>
            </a:br>
            <a:r>
              <a:rPr lang="ja" sz="764" u="sng">
                <a:solidFill>
                  <a:schemeClr val="hlink"/>
                </a:solidFill>
                <a:hlinkClick r:id="rId3"/>
              </a:rPr>
              <a:t>https://github.com/microsoft/autogen/blob/main/notebook/agenteval_cq_math.ipynb</a:t>
            </a:r>
            <a:br>
              <a:rPr lang="ja" sz="764"/>
            </a:br>
            <a:r>
              <a:rPr lang="ja" sz="764"/>
              <a:t>https://microsoft.github.io/autogen/blog/2023/11/20/AgentEval/</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AgentEvalフレームワークの具体的な構成と動作について説明されています。</a:t>
            </a:r>
            <a:br>
              <a:rPr lang="ja" sz="764"/>
            </a:br>
            <a:r>
              <a:rPr lang="ja" sz="764"/>
              <a:t>フレームワークは、CriticAgentとQuantifierAgentの2つのエージェントから構成され、</a:t>
            </a:r>
            <a:br>
              <a:rPr lang="ja" sz="764"/>
            </a:br>
            <a:r>
              <a:rPr lang="ja" sz="764"/>
              <a:t>それぞれがタスクの基準リストを提案し、提案された基準に基づいてタスクの実用性を定量化します。</a:t>
            </a:r>
            <a:endParaRPr sz="764"/>
          </a:p>
          <a:p>
            <a:pPr indent="0" lvl="0" marL="0" rtl="0" algn="l">
              <a:lnSpc>
                <a:spcPct val="100000"/>
              </a:lnSpc>
              <a:spcBef>
                <a:spcPts val="1200"/>
              </a:spcBef>
              <a:spcAft>
                <a:spcPts val="0"/>
              </a:spcAft>
              <a:buNone/>
            </a:pPr>
            <a:r>
              <a:rPr lang="ja" sz="764"/>
              <a:t>CriticAgentの目的は、タスクの有用性を評価するために使用できる基準のリストを提案することです</a:t>
            </a:r>
            <a:br>
              <a:rPr lang="ja" sz="764"/>
            </a:b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0"/>
              </a:spcAft>
              <a:buNone/>
            </a:pPr>
            <a:r>
              <a:rPr lang="ja" sz="764"/>
              <a:t>QuantifierAgentの目的は、提案された各基準を定量化し、特定のタスクに対するこのシステムの</a:t>
            </a:r>
            <a:br>
              <a:rPr lang="ja" sz="764"/>
            </a:br>
            <a:r>
              <a:rPr lang="ja" sz="764"/>
              <a:t>有用性のアイディアを提供します</a:t>
            </a:r>
            <a:endParaRPr sz="764"/>
          </a:p>
          <a:p>
            <a:pPr indent="0" lvl="0" marL="0" rtl="0" algn="l">
              <a:lnSpc>
                <a:spcPct val="100000"/>
              </a:lnSpc>
              <a:spcBef>
                <a:spcPts val="1200"/>
              </a:spcBef>
              <a:spcAft>
                <a:spcPts val="0"/>
              </a:spcAft>
              <a:buNone/>
            </a:pPr>
            <a:r>
              <a:t/>
            </a:r>
            <a:endParaRPr sz="764"/>
          </a:p>
          <a:p>
            <a:pPr indent="0" lvl="0" marL="0" rtl="0" algn="l">
              <a:lnSpc>
                <a:spcPct val="100000"/>
              </a:lnSpc>
              <a:spcBef>
                <a:spcPts val="1200"/>
              </a:spcBef>
              <a:spcAft>
                <a:spcPts val="1200"/>
              </a:spcAft>
              <a:buNone/>
            </a:pPr>
            <a:r>
              <a:t/>
            </a:r>
            <a:endParaRPr sz="822"/>
          </a:p>
        </p:txBody>
      </p:sp>
      <p:pic>
        <p:nvPicPr>
          <p:cNvPr id="639" name="Google Shape;639;p107"/>
          <p:cNvPicPr preferRelativeResize="0"/>
          <p:nvPr/>
        </p:nvPicPr>
        <p:blipFill>
          <a:blip r:embed="rId4">
            <a:alphaModFix/>
          </a:blip>
          <a:stretch>
            <a:fillRect/>
          </a:stretch>
        </p:blipFill>
        <p:spPr>
          <a:xfrm>
            <a:off x="4681522" y="1127675"/>
            <a:ext cx="4462475" cy="1877450"/>
          </a:xfrm>
          <a:prstGeom prst="rect">
            <a:avLst/>
          </a:prstGeom>
          <a:noFill/>
          <a:ln>
            <a:noFill/>
          </a:ln>
        </p:spPr>
      </p:pic>
      <p:pic>
        <p:nvPicPr>
          <p:cNvPr id="640" name="Google Shape;640;p107"/>
          <p:cNvPicPr preferRelativeResize="0"/>
          <p:nvPr/>
        </p:nvPicPr>
        <p:blipFill>
          <a:blip r:embed="rId5">
            <a:alphaModFix/>
          </a:blip>
          <a:stretch>
            <a:fillRect/>
          </a:stretch>
        </p:blipFill>
        <p:spPr>
          <a:xfrm>
            <a:off x="6619276" y="3259125"/>
            <a:ext cx="2524725" cy="1690274"/>
          </a:xfrm>
          <a:prstGeom prst="rect">
            <a:avLst/>
          </a:prstGeom>
          <a:noFill/>
          <a:ln>
            <a:noFill/>
          </a:ln>
        </p:spPr>
      </p:pic>
      <p:sp>
        <p:nvSpPr>
          <p:cNvPr id="641" name="Google Shape;641;p107"/>
          <p:cNvSpPr txBox="1"/>
          <p:nvPr/>
        </p:nvSpPr>
        <p:spPr>
          <a:xfrm>
            <a:off x="88775" y="2429400"/>
            <a:ext cx="750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critic = autogen.AssistantAgent(</a:t>
            </a:r>
            <a:endParaRPr sz="600"/>
          </a:p>
          <a:p>
            <a:pPr indent="0" lvl="0" marL="0" rtl="0" algn="l">
              <a:spcBef>
                <a:spcPts val="0"/>
              </a:spcBef>
              <a:spcAft>
                <a:spcPts val="0"/>
              </a:spcAft>
              <a:buNone/>
            </a:pPr>
            <a:r>
              <a:rPr lang="ja" sz="600"/>
              <a:t>    name="critic",</a:t>
            </a:r>
            <a:endParaRPr sz="600"/>
          </a:p>
          <a:p>
            <a:pPr indent="0" lvl="0" marL="0" rtl="0" algn="l">
              <a:spcBef>
                <a:spcPts val="0"/>
              </a:spcBef>
              <a:spcAft>
                <a:spcPts val="0"/>
              </a:spcAft>
              <a:buNone/>
            </a:pPr>
            <a:r>
              <a:rPr lang="ja" sz="600"/>
              <a:t>    llm_config={"config_list": config_list},</a:t>
            </a:r>
            <a:endParaRPr sz="600"/>
          </a:p>
          <a:p>
            <a:pPr indent="0" lvl="0" marL="0" rtl="0" algn="l">
              <a:spcBef>
                <a:spcPts val="0"/>
              </a:spcBef>
              <a:spcAft>
                <a:spcPts val="0"/>
              </a:spcAft>
              <a:buNone/>
            </a:pPr>
            <a:r>
              <a:rPr lang="ja" sz="600"/>
              <a:t>    system_message="""You are a helpful assistant. You suggest criteria for evaluating different tasks. They should be distinguishable, quantifiable, and not redundant.</a:t>
            </a:r>
            <a:endParaRPr sz="600"/>
          </a:p>
          <a:p>
            <a:pPr indent="0" lvl="0" marL="0" rtl="0" algn="l">
              <a:spcBef>
                <a:spcPts val="0"/>
              </a:spcBef>
              <a:spcAft>
                <a:spcPts val="0"/>
              </a:spcAft>
              <a:buNone/>
            </a:pPr>
            <a:r>
              <a:rPr lang="ja" sz="600"/>
              <a:t>    Convert the evaluation criteria into a dictionary where the keys are the criteria.</a:t>
            </a:r>
            <a:endParaRPr sz="600"/>
          </a:p>
          <a:p>
            <a:pPr indent="0" lvl="0" marL="0" rtl="0" algn="l">
              <a:spcBef>
                <a:spcPts val="0"/>
              </a:spcBef>
              <a:spcAft>
                <a:spcPts val="0"/>
              </a:spcAft>
              <a:buNone/>
            </a:pPr>
            <a:r>
              <a:rPr lang="ja" sz="600"/>
              <a:t>    The value of each key is a dictionary as follows {"description": criteria description, "accepted_values": possible accepted inputs for this key}</a:t>
            </a:r>
            <a:endParaRPr sz="600"/>
          </a:p>
          <a:p>
            <a:pPr indent="0" lvl="0" marL="0" rtl="0" algn="l">
              <a:spcBef>
                <a:spcPts val="0"/>
              </a:spcBef>
              <a:spcAft>
                <a:spcPts val="0"/>
              </a:spcAft>
              <a:buNone/>
            </a:pPr>
            <a:r>
              <a:rPr lang="ja" sz="600"/>
              <a:t>    Make sure the keys are criteria for assessing the given task. "accepted_values" include the acceptable inputs for each key that are fine-grained and preferably multi-graded levels. "description" includes the criterion description.</a:t>
            </a:r>
            <a:endParaRPr sz="600"/>
          </a:p>
          <a:p>
            <a:pPr indent="0" lvl="0" marL="0" rtl="0" algn="l">
              <a:spcBef>
                <a:spcPts val="0"/>
              </a:spcBef>
              <a:spcAft>
                <a:spcPts val="0"/>
              </a:spcAft>
              <a:buNone/>
            </a:pPr>
            <a:r>
              <a:rPr lang="ja" sz="600"/>
              <a:t>    Return only the dictionary."""</a:t>
            </a:r>
            <a:endParaRPr sz="600"/>
          </a:p>
          <a:p>
            <a:pPr indent="0" lvl="0" marL="0" rtl="0" algn="l">
              <a:spcBef>
                <a:spcPts val="0"/>
              </a:spcBef>
              <a:spcAft>
                <a:spcPts val="0"/>
              </a:spcAft>
              <a:buNone/>
            </a:pPr>
            <a:r>
              <a:rPr lang="ja" sz="600"/>
              <a:t>)</a:t>
            </a:r>
            <a:endParaRPr sz="600"/>
          </a:p>
        </p:txBody>
      </p:sp>
      <p:sp>
        <p:nvSpPr>
          <p:cNvPr id="642" name="Google Shape;642;p107"/>
          <p:cNvSpPr txBox="1"/>
          <p:nvPr/>
        </p:nvSpPr>
        <p:spPr>
          <a:xfrm>
            <a:off x="88775" y="3783425"/>
            <a:ext cx="750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quantifier = autogen.AssistantAgent(</a:t>
            </a:r>
            <a:endParaRPr sz="600"/>
          </a:p>
          <a:p>
            <a:pPr indent="0" lvl="0" marL="0" rtl="0" algn="l">
              <a:spcBef>
                <a:spcPts val="0"/>
              </a:spcBef>
              <a:spcAft>
                <a:spcPts val="0"/>
              </a:spcAft>
              <a:buNone/>
            </a:pPr>
            <a:r>
              <a:rPr lang="ja" sz="600"/>
              <a:t>    name="quantifier",</a:t>
            </a:r>
            <a:endParaRPr sz="600"/>
          </a:p>
          <a:p>
            <a:pPr indent="0" lvl="0" marL="0" rtl="0" algn="l">
              <a:spcBef>
                <a:spcPts val="0"/>
              </a:spcBef>
              <a:spcAft>
                <a:spcPts val="0"/>
              </a:spcAft>
              <a:buNone/>
            </a:pPr>
            <a:r>
              <a:rPr lang="ja" sz="600"/>
              <a:t>    llm_config={"config_list": config_list},</a:t>
            </a:r>
            <a:endParaRPr sz="600"/>
          </a:p>
          <a:p>
            <a:pPr indent="0" lvl="0" marL="0" rtl="0" algn="l">
              <a:spcBef>
                <a:spcPts val="0"/>
              </a:spcBef>
              <a:spcAft>
                <a:spcPts val="0"/>
              </a:spcAft>
              <a:buNone/>
            </a:pPr>
            <a:r>
              <a:rPr lang="ja" sz="600"/>
              <a:t>    system_message = """You are a helpful assistant. You quantify the output of different tasks based on the given criteria.</a:t>
            </a:r>
            <a:endParaRPr sz="600"/>
          </a:p>
          <a:p>
            <a:pPr indent="0" lvl="0" marL="0" rtl="0" algn="l">
              <a:spcBef>
                <a:spcPts val="0"/>
              </a:spcBef>
              <a:spcAft>
                <a:spcPts val="0"/>
              </a:spcAft>
              <a:buNone/>
            </a:pPr>
            <a:r>
              <a:rPr lang="ja" sz="600"/>
              <a:t>    The criterion is given in a dictionary format where each key is a distinct criteria.</a:t>
            </a:r>
            <a:endParaRPr sz="600"/>
          </a:p>
          <a:p>
            <a:pPr indent="0" lvl="0" marL="0" rtl="0" algn="l">
              <a:spcBef>
                <a:spcPts val="0"/>
              </a:spcBef>
              <a:spcAft>
                <a:spcPts val="0"/>
              </a:spcAft>
              <a:buNone/>
            </a:pPr>
            <a:r>
              <a:rPr lang="ja" sz="600"/>
              <a:t>    The value of each key is a dictionary as follows {"description": criteria description , "accepted_values": possible accepted inputs for this key}</a:t>
            </a:r>
            <a:endParaRPr sz="600"/>
          </a:p>
          <a:p>
            <a:pPr indent="0" lvl="0" marL="0" rtl="0" algn="l">
              <a:spcBef>
                <a:spcPts val="0"/>
              </a:spcBef>
              <a:spcAft>
                <a:spcPts val="0"/>
              </a:spcAft>
              <a:buNone/>
            </a:pPr>
            <a:r>
              <a:rPr lang="ja" sz="600"/>
              <a:t>    You are going to quantify each of the criteria for a given task based on the task description.</a:t>
            </a:r>
            <a:endParaRPr sz="600"/>
          </a:p>
          <a:p>
            <a:pPr indent="0" lvl="0" marL="0" rtl="0" algn="l">
              <a:spcBef>
                <a:spcPts val="0"/>
              </a:spcBef>
              <a:spcAft>
                <a:spcPts val="0"/>
              </a:spcAft>
              <a:buNone/>
            </a:pPr>
            <a:r>
              <a:rPr lang="ja" sz="600"/>
              <a:t>    Return a dictionary where the keys are the criteria and the values are the assessed performance based on accepted values for each criteria.</a:t>
            </a:r>
            <a:endParaRPr sz="600"/>
          </a:p>
          <a:p>
            <a:pPr indent="0" lvl="0" marL="0" rtl="0" algn="l">
              <a:spcBef>
                <a:spcPts val="0"/>
              </a:spcBef>
              <a:spcAft>
                <a:spcPts val="0"/>
              </a:spcAft>
              <a:buNone/>
            </a:pPr>
            <a:r>
              <a:rPr lang="ja" sz="600"/>
              <a:t>    Return only the dictionary."""</a:t>
            </a:r>
            <a:endParaRPr sz="600"/>
          </a:p>
          <a:p>
            <a:pPr indent="0" lvl="0" marL="0" rtl="0" algn="l">
              <a:spcBef>
                <a:spcPts val="0"/>
              </a:spcBef>
              <a:spcAft>
                <a:spcPts val="0"/>
              </a:spcAft>
              <a:buNone/>
            </a:pPr>
            <a:r>
              <a:rPr lang="ja" sz="600"/>
              <a:t>)</a:t>
            </a:r>
            <a:endParaRPr sz="6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SafeDecoding: Defending against Jailbreak Attacks via Safety-Aware Decoding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LLMの安全性に対する重大な脅威として、LLMから意図しない危険な振る舞いを引き出すことを目的としたジェイルブレイク攻撃の問題についての対応方法を提案しています。Jailbreak攻撃とは、LLMが意図しない、安全でない行動を引き起こすように誘発することを目的とした攻撃のことです。これらの攻撃は、モデルの安全性を損ない、有害なコンテンツを生成させることができます。例えば、不適切な情報の提供、倫理的に問題のある応答の生成、またはユーザーからの有害なクエリに対して有用な情報を提供するようにモデルを誘導することなどです。これらの攻撃は、LLMが広く実世界のアプリケーションに統合されるにつれて、重要な安全上の脅威となっています。SafeDecodingは、ユーザーのクエリに対して有用かつ無害な応答を生成するために、LLMのための安全意識のあるデコーディング戦略を導入することで、Jailbreak攻撃に対抗することを目指しています。この戦略は、有害なコンテンツを表すトークンの確率が無害な応答を表すトークンの確率を上回っていても、安全声明などのトークンが高確率で存在することを観察に基づいて開発されました。これにより、安全声明のトークン確率を増幅し、同時にJailbreak攻撃の目的に沿ったトークンシーケンスの確率を減衰させることにより、攻撃を緩和することが可能になります。</a:t>
            </a:r>
            <a:br>
              <a:rPr lang="ja" sz="764"/>
            </a:br>
            <a:endParaRPr sz="764"/>
          </a:p>
          <a:p>
            <a:pPr indent="0" lvl="0" marL="0" rtl="0" algn="l">
              <a:lnSpc>
                <a:spcPct val="100000"/>
              </a:lnSpc>
              <a:spcBef>
                <a:spcPts val="1200"/>
              </a:spcBef>
              <a:spcAft>
                <a:spcPts val="0"/>
              </a:spcAft>
              <a:buNone/>
            </a:pPr>
            <a:r>
              <a:rPr lang="ja" sz="1100" u="sng"/>
              <a:t>防御</a:t>
            </a:r>
            <a:r>
              <a:rPr lang="ja" sz="1100" u="sng"/>
              <a:t>手法</a:t>
            </a:r>
            <a:endParaRPr sz="800"/>
          </a:p>
          <a:p>
            <a:pPr indent="0" lvl="0" marL="0" rtl="0" algn="l">
              <a:lnSpc>
                <a:spcPct val="100000"/>
              </a:lnSpc>
              <a:spcBef>
                <a:spcPts val="1200"/>
              </a:spcBef>
              <a:spcAft>
                <a:spcPts val="0"/>
              </a:spcAft>
              <a:buNone/>
            </a:pPr>
            <a:r>
              <a:rPr lang="ja" sz="764"/>
              <a:t>1. PPL (Perplexity): PPLは、与えられた入力の複雑さを計算する入力検出メカニズムです。入力のperplexityが高いほど、</a:t>
            </a:r>
            <a:br>
              <a:rPr lang="ja" sz="764"/>
            </a:br>
            <a:r>
              <a:rPr lang="ja" sz="764"/>
              <a:t>その入力が攻撃的である可能性が高いと判断され、拒否されます。これにより、モデルが安全でないコンテンツを生成するのを防ぎます。</a:t>
            </a:r>
            <a:br>
              <a:rPr lang="ja" sz="764"/>
            </a:br>
            <a:r>
              <a:rPr lang="ja" sz="764"/>
              <a:t>2. Self-Examination: Self-Examinationは出力検出方法で、言語モデル自体を使用して生成されたコンテンツが有害かどうかを判断します。</a:t>
            </a:r>
            <a:br>
              <a:rPr lang="ja" sz="764"/>
            </a:br>
            <a:r>
              <a:rPr lang="ja" sz="764"/>
              <a:t>もし有害なコンテンツが検出された場合、モデルは「申し訳ありませんが、あなたの質問には答えられません」というテンプレート応答を返します。</a:t>
            </a:r>
            <a:br>
              <a:rPr lang="ja" sz="764"/>
            </a:br>
            <a:r>
              <a:rPr lang="ja" sz="764"/>
              <a:t>3. Paraphrase: Paraphraseは、ユーザーのクエリを再構成して言い換えることで、攻撃を回避する方法です。</a:t>
            </a:r>
            <a:br>
              <a:rPr lang="ja" sz="764"/>
            </a:br>
            <a:r>
              <a:rPr lang="ja" sz="764"/>
              <a:t>言い換えられたクエリは攻撃の影響を受けにくく、モデルが安全な応答を生成しやすくなります。</a:t>
            </a:r>
            <a:br>
              <a:rPr lang="ja" sz="764"/>
            </a:br>
            <a:r>
              <a:rPr lang="ja" sz="764"/>
              <a:t>4. Retokenization: Retokenizationは、トークンを分割して複数の小さなトークンを使用して表現することにより、入力を変更します。</a:t>
            </a:r>
            <a:br>
              <a:rPr lang="ja" sz="764"/>
            </a:br>
            <a:r>
              <a:rPr lang="ja" sz="764"/>
              <a:t>これにより、攻撃的なクエリの効果を減少させ、モデルが安全なレスポンスを生成しやすくなります。</a:t>
            </a:r>
            <a:br>
              <a:rPr lang="ja" sz="764"/>
            </a:br>
            <a:r>
              <a:rPr lang="ja" sz="764"/>
              <a:t>5. Self-Reminder: Self-Reminderは、入力プロンプトに追加されるリマインダーで、モデルに対して責任を持って、</a:t>
            </a:r>
            <a:br>
              <a:rPr lang="ja" sz="764"/>
            </a:br>
            <a:r>
              <a:rPr lang="ja" sz="764"/>
              <a:t>有害、誤解を招くコンテンツを生成しないように促します。この方法は、モデルが攻撃を回避して安全な応答を提供するのを助けます。</a:t>
            </a:r>
            <a:br>
              <a:rPr lang="ja" sz="764"/>
            </a:br>
            <a:r>
              <a:rPr lang="ja" sz="764"/>
              <a:t>6. ICD (In-Context Demonstration): ICDは、モデルが有害なプロンプトに対して応答を拒否するデモンストレーションを含む</a:t>
            </a:r>
            <a:br>
              <a:rPr lang="ja" sz="764"/>
            </a:br>
            <a:r>
              <a:rPr lang="ja" sz="764"/>
              <a:t>コンテキストでの学習を通じて、モデルの堅牢性を強化する方法です。これにより、モデルは攻撃に対してより効果的に防御することができます。</a:t>
            </a:r>
            <a:endParaRPr sz="764"/>
          </a:p>
          <a:p>
            <a:pPr indent="0" lvl="0" marL="0" rtl="0" algn="l">
              <a:lnSpc>
                <a:spcPct val="100000"/>
              </a:lnSpc>
              <a:spcBef>
                <a:spcPts val="1200"/>
              </a:spcBef>
              <a:spcAft>
                <a:spcPts val="0"/>
              </a:spcAft>
              <a:buNone/>
            </a:pPr>
            <a:r>
              <a:rPr lang="ja" sz="764"/>
              <a:t>これらの防御方法は、LLMがジェイルブレイク攻撃を受けた際に安全性を保持し、有害なコンテンツの生成を避けるために設計されています。</a:t>
            </a:r>
            <a:endParaRPr sz="764"/>
          </a:p>
          <a:p>
            <a:pPr indent="0" lvl="0" marL="0" rtl="0" algn="l">
              <a:lnSpc>
                <a:spcPct val="100000"/>
              </a:lnSpc>
              <a:spcBef>
                <a:spcPts val="1200"/>
              </a:spcBef>
              <a:spcAft>
                <a:spcPts val="0"/>
              </a:spcAft>
              <a:buNone/>
            </a:pPr>
            <a:r>
              <a:rPr lang="ja" sz="1122" u="sng"/>
              <a:t>攻撃手法</a:t>
            </a:r>
            <a:endParaRPr sz="1122"/>
          </a:p>
          <a:p>
            <a:pPr indent="0" lvl="0" marL="0" rtl="0" algn="l">
              <a:lnSpc>
                <a:spcPct val="100000"/>
              </a:lnSpc>
              <a:spcBef>
                <a:spcPts val="1200"/>
              </a:spcBef>
              <a:spcAft>
                <a:spcPts val="0"/>
              </a:spcAft>
              <a:buNone/>
            </a:pPr>
            <a:r>
              <a:rPr lang="ja" sz="822"/>
              <a:t>経験的ジュエルブレイク攻撃(Jailbreak Attacks): </a:t>
            </a:r>
            <a:br>
              <a:rPr lang="ja" sz="822"/>
            </a:br>
            <a:r>
              <a:rPr lang="ja" sz="822"/>
              <a:t>- Liu et al. (2023b) は、プロンプトエンジニアリングを用いてChatGPTをジェイルブレイクできることを実証しています。</a:t>
            </a:r>
            <a:br>
              <a:rPr lang="ja" sz="822"/>
            </a:br>
            <a:r>
              <a:rPr lang="ja" sz="822"/>
              <a:t>https://arxiv.org/abs/2305.13860</a:t>
            </a:r>
            <a:br>
              <a:rPr lang="ja" sz="822"/>
            </a:br>
            <a:r>
              <a:rPr lang="ja" sz="822"/>
              <a:t>- Wei et al. (2023a) は、LLMがジェイルブレイク攻撃に対して脆弱である根本原因を、競合する目的と一般化の不一致として特定しています。</a:t>
            </a:r>
            <a:br>
              <a:rPr lang="ja" sz="822"/>
            </a:br>
            <a:r>
              <a:rPr lang="ja" sz="822"/>
              <a:t>https://arxiv.org/abs/2310.06387</a:t>
            </a:r>
            <a:br>
              <a:rPr lang="ja" sz="822"/>
            </a:br>
            <a:r>
              <a:rPr lang="ja" sz="822"/>
              <a:t>- Li et al. (2023a) は、LLMを簡単に悪用して有害なコンテンツを生成させることができることを示しています。</a:t>
            </a:r>
            <a:br>
              <a:rPr lang="ja" sz="822"/>
            </a:br>
            <a:r>
              <a:rPr lang="ja" sz="822"/>
              <a:t>- Zeng et al. (2024) は、社会科学からの説得分類を用いてLLMをジェイルブレイクする方法を開発しています。</a:t>
            </a:r>
            <a:br>
              <a:rPr lang="ja" sz="822"/>
            </a:br>
            <a:r>
              <a:rPr lang="ja" sz="822"/>
              <a:t>https://arxiv.org/abs/2401.06373</a:t>
            </a:r>
            <a:br>
              <a:rPr lang="ja" sz="822"/>
            </a:br>
            <a:r>
              <a:rPr lang="ja" sz="822"/>
              <a:t>Huang et al. (2023) は、多くのオープンソース言語モデルをジェイルブレイクするために、デコード設定の変更が十分であることを発見しています。</a:t>
            </a:r>
            <a:br>
              <a:rPr lang="ja" sz="822"/>
            </a:br>
            <a:r>
              <a:rPr lang="ja" sz="822"/>
              <a:t>https://arxiv.org/abs/2310.06987</a:t>
            </a:r>
            <a:endParaRPr sz="822"/>
          </a:p>
          <a:p>
            <a:pPr indent="0" lvl="0" marL="0" rtl="0" algn="l">
              <a:lnSpc>
                <a:spcPct val="100000"/>
              </a:lnSpc>
              <a:spcBef>
                <a:spcPts val="1200"/>
              </a:spcBef>
              <a:spcAft>
                <a:spcPts val="0"/>
              </a:spcAft>
              <a:buNone/>
            </a:pPr>
            <a:r>
              <a:rPr lang="ja" sz="822"/>
              <a:t>適化手法を用いて敵対的プロンプトを特定するこれらの攻撃は、以下の3つのタイプに分類されます:</a:t>
            </a:r>
            <a:br>
              <a:rPr lang="ja" sz="822"/>
            </a:br>
            <a:r>
              <a:rPr lang="ja" sz="822"/>
              <a:t>1. 勾配ベースの方法 (Zou et al., 2023; Jones et al., 2023; Zhu et al., 2023): 勾配を使用して敵対的入力を最適化し、生成します。</a:t>
            </a:r>
            <a:br>
              <a:rPr lang="ja" sz="822"/>
            </a:br>
            <a:r>
              <a:rPr lang="ja" sz="822"/>
              <a:t>2. 遺伝アルゴリズムベースの方法 (Liu et al., 2023a): 突然変異と交叉を使用して効果的なジェイルブレイクプロンプトを発見します。</a:t>
            </a:r>
            <a:br>
              <a:rPr lang="ja" sz="822"/>
            </a:br>
            <a:r>
              <a:rPr lang="ja" sz="822"/>
              <a:t>3. 編集ベースの方法 (Chao et al., 2023): 事前学習されたLLMを使用して、敵対的プロンプトを改訂し、強化することでアライメントを覆します。</a:t>
            </a:r>
            <a:endParaRPr sz="822"/>
          </a:p>
          <a:p>
            <a:pPr indent="0" lvl="0" marL="0" rtl="0" algn="l">
              <a:lnSpc>
                <a:spcPct val="100000"/>
              </a:lnSpc>
              <a:spcBef>
                <a:spcPts val="1200"/>
              </a:spcBef>
              <a:spcAft>
                <a:spcPts val="1200"/>
              </a:spcAft>
              <a:buNone/>
            </a:pPr>
            <a:r>
              <a:rPr lang="ja" sz="822"/>
              <a:t>コード生成やチャットボットで使えるかもしれない</a:t>
            </a:r>
            <a:endParaRPr sz="822"/>
          </a:p>
        </p:txBody>
      </p:sp>
      <p:pic>
        <p:nvPicPr>
          <p:cNvPr id="648" name="Google Shape;648;p108"/>
          <p:cNvPicPr preferRelativeResize="0"/>
          <p:nvPr/>
        </p:nvPicPr>
        <p:blipFill>
          <a:blip r:embed="rId3">
            <a:alphaModFix/>
          </a:blip>
          <a:stretch>
            <a:fillRect/>
          </a:stretch>
        </p:blipFill>
        <p:spPr>
          <a:xfrm>
            <a:off x="6674975" y="3392375"/>
            <a:ext cx="2384051" cy="1596092"/>
          </a:xfrm>
          <a:prstGeom prst="rect">
            <a:avLst/>
          </a:prstGeom>
          <a:noFill/>
          <a:ln>
            <a:noFill/>
          </a:ln>
        </p:spPr>
      </p:pic>
      <p:pic>
        <p:nvPicPr>
          <p:cNvPr id="649" name="Google Shape;649;p108"/>
          <p:cNvPicPr preferRelativeResize="0"/>
          <p:nvPr/>
        </p:nvPicPr>
        <p:blipFill>
          <a:blip r:embed="rId4">
            <a:alphaModFix/>
          </a:blip>
          <a:stretch>
            <a:fillRect/>
          </a:stretch>
        </p:blipFill>
        <p:spPr>
          <a:xfrm>
            <a:off x="6748325" y="1135675"/>
            <a:ext cx="2310700" cy="222007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汎用的に使用できそうなプロンプトテンプレート</a:t>
            </a:r>
            <a:r>
              <a:rPr lang="ja" sz="1200" u="sng"/>
              <a:t> 2023</a:t>
            </a:r>
            <a:endParaRPr sz="1100"/>
          </a:p>
          <a:p>
            <a:pPr indent="0" lvl="0" marL="0" rtl="0" algn="l">
              <a:lnSpc>
                <a:spcPct val="100000"/>
              </a:lnSpc>
              <a:spcBef>
                <a:spcPts val="1200"/>
              </a:spcBef>
              <a:spcAft>
                <a:spcPts val="0"/>
              </a:spcAft>
              <a:buNone/>
            </a:pPr>
            <a:r>
              <a:rPr lang="ja" sz="1100" u="sng"/>
              <a:t>LLM が見てくれるプロンプトの場所</a:t>
            </a:r>
            <a:endParaRPr sz="1100" u="sng"/>
          </a:p>
          <a:p>
            <a:pPr indent="0" lvl="0" marL="0" rtl="0" algn="l">
              <a:lnSpc>
                <a:spcPct val="100000"/>
              </a:lnSpc>
              <a:spcBef>
                <a:spcPts val="1200"/>
              </a:spcBef>
              <a:spcAft>
                <a:spcPts val="0"/>
              </a:spcAft>
              <a:buNone/>
            </a:pPr>
            <a:r>
              <a:rPr lang="ja" sz="764"/>
              <a:t>プロンプトの最初、あるいは最後の部分での指示を重視する傾向があります。特に通したい指示は最初と最後に書くといい </a:t>
            </a:r>
            <a:r>
              <a:rPr lang="ja" sz="764"/>
              <a:t>https://arxiv.org/abs/2307.03172</a:t>
            </a:r>
            <a:endParaRPr sz="764"/>
          </a:p>
          <a:p>
            <a:pPr indent="0" lvl="0" marL="0" rtl="0" algn="l">
              <a:lnSpc>
                <a:spcPct val="100000"/>
              </a:lnSpc>
              <a:spcBef>
                <a:spcPts val="1200"/>
              </a:spcBef>
              <a:spcAft>
                <a:spcPts val="0"/>
              </a:spcAft>
              <a:buNone/>
            </a:pPr>
            <a:r>
              <a:rPr lang="ja" sz="1100" u="sng"/>
              <a:t>肯定的セリフ</a:t>
            </a:r>
            <a:endParaRPr sz="1100" u="sng"/>
          </a:p>
          <a:p>
            <a:pPr indent="0" lvl="0" marL="0" rtl="0" algn="l">
              <a:lnSpc>
                <a:spcPct val="100000"/>
              </a:lnSpc>
              <a:spcBef>
                <a:spcPts val="1200"/>
              </a:spcBef>
              <a:spcAft>
                <a:spcPts val="0"/>
              </a:spcAft>
              <a:buNone/>
            </a:pPr>
            <a:r>
              <a:rPr lang="ja" sz="764"/>
              <a:t>EmotionPrompts という感情的なプロンプトを追加することで回答精度が向上します。日本語ならあなたら必ずできますなどのと付け加えます https://arxiv.org/abs/2307.11760</a:t>
            </a:r>
            <a:endParaRPr sz="764"/>
          </a:p>
          <a:p>
            <a:pPr indent="0" lvl="0" marL="0" rtl="0" algn="l">
              <a:lnSpc>
                <a:spcPct val="100000"/>
              </a:lnSpc>
              <a:spcBef>
                <a:spcPts val="1200"/>
              </a:spcBef>
              <a:spcAft>
                <a:spcPts val="0"/>
              </a:spcAft>
              <a:buNone/>
            </a:pPr>
            <a:r>
              <a:rPr lang="ja" sz="1100" u="sng"/>
              <a:t>Step by step</a:t>
            </a:r>
            <a:endParaRPr sz="1100" u="sng"/>
          </a:p>
          <a:p>
            <a:pPr indent="0" lvl="0" marL="0" rtl="0" algn="l">
              <a:lnSpc>
                <a:spcPct val="100000"/>
              </a:lnSpc>
              <a:spcBef>
                <a:spcPts val="1200"/>
              </a:spcBef>
              <a:spcAft>
                <a:spcPts val="0"/>
              </a:spcAft>
              <a:buNone/>
            </a:pPr>
            <a:r>
              <a:rPr lang="ja" sz="764"/>
              <a:t>Let’s think step by step とすることで段階的な嗜好を促し、詳細な回答を得ることが可能になります。日本語ならステップバイステップで考えてと付け加えます https://arxiv.org/abs/2205.11916</a:t>
            </a:r>
            <a:endParaRPr sz="764"/>
          </a:p>
          <a:p>
            <a:pPr indent="0" lvl="0" marL="0" rtl="0" algn="l">
              <a:lnSpc>
                <a:spcPct val="100000"/>
              </a:lnSpc>
              <a:spcBef>
                <a:spcPts val="1200"/>
              </a:spcBef>
              <a:spcAft>
                <a:spcPts val="0"/>
              </a:spcAft>
              <a:buNone/>
            </a:pPr>
            <a:r>
              <a:rPr lang="ja" sz="1100" u="sng"/>
              <a:t>Take a breath</a:t>
            </a:r>
            <a:endParaRPr sz="1100" u="sng"/>
          </a:p>
          <a:p>
            <a:pPr indent="0" lvl="0" marL="0" rtl="0" algn="l">
              <a:lnSpc>
                <a:spcPct val="100000"/>
              </a:lnSpc>
              <a:spcBef>
                <a:spcPts val="1200"/>
              </a:spcBef>
              <a:spcAft>
                <a:spcPts val="0"/>
              </a:spcAft>
              <a:buNone/>
            </a:pPr>
            <a:r>
              <a:rPr lang="ja" sz="764"/>
              <a:t>Take a deep breath とすることで回答精度が向上します。日本語なら深呼吸して考えてと付け加えます https://arxiv.org/abs/2309.03409</a:t>
            </a:r>
            <a:endParaRPr sz="764"/>
          </a:p>
          <a:p>
            <a:pPr indent="0" lvl="0" marL="0" rtl="0" algn="l">
              <a:lnSpc>
                <a:spcPct val="100000"/>
              </a:lnSpc>
              <a:spcBef>
                <a:spcPts val="1200"/>
              </a:spcBef>
              <a:spcAft>
                <a:spcPts val="0"/>
              </a:spcAft>
              <a:buNone/>
            </a:pPr>
            <a:r>
              <a:rPr lang="ja" sz="1100" u="sng"/>
              <a:t>RaR</a:t>
            </a:r>
            <a:endParaRPr sz="1100" u="sng"/>
          </a:p>
          <a:p>
            <a:pPr indent="0" lvl="0" marL="0" rtl="0" algn="l">
              <a:lnSpc>
                <a:spcPct val="100000"/>
              </a:lnSpc>
              <a:spcBef>
                <a:spcPts val="1200"/>
              </a:spcBef>
              <a:spcAft>
                <a:spcPts val="1200"/>
              </a:spcAft>
              <a:buNone/>
            </a:pPr>
            <a:r>
              <a:rPr lang="ja" sz="764"/>
              <a:t>人が考えるより LLM がプロンプトを考えた方がよい回答が得られる場合があります。この手法は LLM にユーザーの質問を言い換えたうえで回答させるRaR（Rephrase and Respond）という手法になります</a:t>
            </a:r>
            <a:br>
              <a:rPr lang="ja" sz="764"/>
            </a:br>
            <a:r>
              <a:rPr lang="ja" sz="764"/>
              <a:t>日本語なら質問を言い換えて拡張し、それに答えてくださいを最後に追加します https://arxiv.org/abs/2311.04205</a:t>
            </a:r>
            <a:endParaRPr sz="822"/>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Chain-of-Thought Reasoning Without Prompting</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CoT等の</a:t>
            </a:r>
            <a:r>
              <a:rPr lang="ja" sz="764"/>
              <a:t>プロンプトなしでLLMは効果的に推論できるか？という問いに対してプロンプトなしでもデコーディングの方法を変えることでCoTでの結果を引き出すことができることがわかりました。</a:t>
            </a:r>
            <a:br>
              <a:rPr lang="ja" sz="764"/>
            </a:br>
            <a:r>
              <a:rPr lang="ja" sz="764"/>
              <a:t>この方法では、デコードされた回答のモデルの自信度がCoTの存在と相関することを利用し、より信頼性の高いデコーディングパスを選択します。</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CoTデコーディングの導入：従来の貪欲デコーディング（greedy decoding）ではなく、トップkトークン（top-k alternative tokens）を検討することで、LLMが生成するデコーディングパス（decoding path）内に自然に存在するCoT推論パスを引き出すことを目指します。これは、プロンプトに依存せず、モデルの内在的な推論能力を直接評価する手法です。</a:t>
            </a:r>
            <a:endParaRPr sz="764"/>
          </a:p>
          <a:p>
            <a:pPr indent="0" lvl="0" marL="0" rtl="0" algn="l">
              <a:lnSpc>
                <a:spcPct val="100000"/>
              </a:lnSpc>
              <a:spcBef>
                <a:spcPts val="1200"/>
              </a:spcBef>
              <a:spcAft>
                <a:spcPts val="0"/>
              </a:spcAft>
              <a:buNone/>
            </a:pPr>
            <a:r>
              <a:rPr lang="ja" sz="764"/>
              <a:t>1. デコーディングプロセスの変更：LLMによる回答生成時に、最も可能性が高い1つのトークンのみを考慮するのではなく、トップkの代替トークンを検討します。これにより、モデルが様々な推論パスを探索できるようになります。</a:t>
            </a:r>
            <a:br>
              <a:rPr lang="ja" sz="764"/>
            </a:br>
            <a:r>
              <a:rPr lang="ja" sz="764"/>
              <a:t>2. CoT推論パスの発見：トップkの代替トークンを検討することで、LLMが生成可能なCoT推論パスが明らかになります。これらのパスは、問題を段階的に解決する際の中間ステップを含むことが多いです。</a:t>
            </a:r>
            <a:br>
              <a:rPr lang="ja" sz="764"/>
            </a:br>
            <a:r>
              <a:rPr lang="ja" sz="764"/>
              <a:t>3. モデルの自信度の利用：CoTパスの存在が、モデルがデコードした最終回答に対する自信度と相関していることを観察しました。CoTパスが存在する場合、モデルは最終回答をより自信を持ってデコードする傾向があります。この自信度を利用して、CoTパスと非CoTパスを区別します。</a:t>
            </a:r>
            <a:br>
              <a:rPr lang="ja" sz="764"/>
            </a:br>
            <a:r>
              <a:rPr lang="ja" sz="764"/>
              <a:t>4. CoTデコーディングの適用：自信度のメトリックを用いて、より信頼性の高いデコーディングパスを選択し、モデルの推論性能を向上させます。</a:t>
            </a:r>
            <a:endParaRPr sz="764"/>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CoTデコーディングを使用すると、標準の貪欲なデコーディングよりも、様々な推論ベンチマークで大幅に性能が向上しました。</a:t>
            </a:r>
            <a:br>
              <a:rPr lang="ja" sz="822"/>
            </a:br>
            <a:r>
              <a:rPr lang="ja" sz="822"/>
              <a:t>CoTがデコーディングパスに存在する場合、モデルは最終回答に対してより高い自信を持つことが観察されました。これはCoTと非CoTパスを区別するための効果的な指標です。</a:t>
            </a:r>
            <a:br>
              <a:rPr lang="ja" sz="822"/>
            </a:br>
            <a:r>
              <a:rPr lang="ja" sz="822"/>
              <a:t>モデルが事前トレーニングデータに頻繁に表現されているタスクではCoTパスがより一般的であり、複雑な合成タスクでは高度なプロンプトが必要になることが示されました。</a:t>
            </a:r>
            <a:endParaRPr sz="822"/>
          </a:p>
          <a:p>
            <a:pPr indent="0" lvl="0" marL="0" rtl="0" algn="l">
              <a:lnSpc>
                <a:spcPct val="100000"/>
              </a:lnSpc>
              <a:spcBef>
                <a:spcPts val="1200"/>
              </a:spcBef>
              <a:spcAft>
                <a:spcPts val="1200"/>
              </a:spcAft>
              <a:buNone/>
            </a:pPr>
            <a:br>
              <a:rPr lang="ja" sz="822"/>
            </a:br>
            <a:br>
              <a:rPr lang="ja" sz="822"/>
            </a:br>
            <a:br>
              <a:rPr lang="ja" sz="822"/>
            </a:br>
            <a:br>
              <a:rPr lang="ja" sz="822"/>
            </a:br>
            <a:br>
              <a:rPr lang="ja" sz="822"/>
            </a:br>
            <a:br>
              <a:rPr lang="ja" sz="822"/>
            </a:br>
            <a:br>
              <a:rPr lang="ja" sz="822"/>
            </a:br>
            <a:br>
              <a:rPr lang="ja" sz="822"/>
            </a:br>
            <a:br>
              <a:rPr lang="ja" sz="822"/>
            </a:br>
            <a:br>
              <a:rPr lang="ja" sz="822"/>
            </a:br>
            <a:endParaRPr sz="822"/>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Unlocking Structure Measuring: Introducing PDD, an Automatic Metric for Positional Discourse Coherence</a:t>
            </a:r>
            <a:r>
              <a:rPr lang="ja" sz="1200" u="sng"/>
              <a:t> 2024</a:t>
            </a:r>
            <a:endParaRPr sz="1100"/>
          </a:p>
          <a:p>
            <a:pPr indent="0" lvl="0" marL="0" rtl="0" algn="l">
              <a:lnSpc>
                <a:spcPct val="100000"/>
              </a:lnSpc>
              <a:spcBef>
                <a:spcPts val="1200"/>
              </a:spcBef>
              <a:spcAft>
                <a:spcPts val="0"/>
              </a:spcAft>
              <a:buNone/>
            </a:pPr>
            <a:r>
              <a:rPr lang="ja" sz="1100" u="sng"/>
              <a:t>概要</a:t>
            </a:r>
            <a:endParaRPr sz="764"/>
          </a:p>
          <a:p>
            <a:pPr indent="0" lvl="0" marL="0" rtl="0" algn="l">
              <a:lnSpc>
                <a:spcPct val="100000"/>
              </a:lnSpc>
              <a:spcBef>
                <a:spcPts val="1200"/>
              </a:spcBef>
              <a:spcAft>
                <a:spcPts val="0"/>
              </a:spcAft>
              <a:buNone/>
            </a:pPr>
            <a:r>
              <a:rPr lang="ja" sz="764"/>
              <a:t>生成したテキストの評価には従来のBLEU, ROUGE, BertScore 等の指標が使用されていますが、</a:t>
            </a:r>
            <a:br>
              <a:rPr lang="ja" sz="764"/>
            </a:br>
            <a:r>
              <a:rPr lang="ja" sz="764"/>
              <a:t>出現頻度で見ているため、談話形式では効果的に評価ができない。</a:t>
            </a:r>
            <a:br>
              <a:rPr lang="ja" sz="764"/>
            </a:br>
            <a:r>
              <a:rPr lang="ja" sz="764"/>
              <a:t>位置論的ディスコースの乖離（Positional Discourse Divergence: PDD）では</a:t>
            </a:r>
            <a:br>
              <a:rPr lang="ja" sz="764"/>
            </a:br>
            <a:r>
              <a:rPr lang="ja" sz="764"/>
              <a:t>長文記事の談話の評価を想定した評価指標です。この手法は、記事を複数の位置ビンに分割し、</a:t>
            </a:r>
            <a:br>
              <a:rPr lang="ja" sz="764"/>
            </a:br>
            <a:r>
              <a:rPr lang="ja" sz="764"/>
              <a:t>各ビン内のディスコース構造の乖離を計算することにより、長文生成の課題に対処します。</a:t>
            </a:r>
            <a:br>
              <a:rPr lang="ja" sz="764"/>
            </a:br>
            <a:r>
              <a:rPr lang="ja" sz="764"/>
              <a:t>PDDは、人間の評価とGPT-4の一貫性評価と高い相関を示し、</a:t>
            </a:r>
            <a:br>
              <a:rPr lang="ja" sz="764"/>
            </a:br>
            <a:r>
              <a:rPr lang="ja" sz="764"/>
              <a:t>従来の評価方法よりも優れた性能を発揮することが示されました。</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764"/>
              <a:t>Positional Discourse Divergence（PDD）尺度は、長文テキストの生成において、</a:t>
            </a:r>
            <a:br>
              <a:rPr lang="ja" sz="764"/>
            </a:br>
            <a:r>
              <a:rPr lang="ja" sz="764"/>
              <a:t>文書のディスコース（談話）構造の類似性を評価するために開発された新しい自動尺度です。</a:t>
            </a:r>
            <a:br>
              <a:rPr lang="ja" sz="764"/>
            </a:br>
            <a:r>
              <a:rPr lang="ja" sz="764"/>
              <a:t>この尺度は、特定のジャンル内のテキストが示す談話シーケンスのパターンに基づいており、</a:t>
            </a:r>
            <a:br>
              <a:rPr lang="ja" sz="764"/>
            </a:br>
            <a:r>
              <a:rPr lang="ja" sz="764"/>
              <a:t>ローカルな変動があっても、談話の役割の分布が記事内のおおよその位置に固有であることを前提としています。</a:t>
            </a:r>
            <a:br>
              <a:rPr lang="ja" sz="764"/>
            </a:br>
            <a:r>
              <a:rPr lang="ja" sz="764"/>
              <a:t>たとえば、ニュース記事は通常、読者の関心を引くために、主要なイベントとその結果を最初に提示しますが、</a:t>
            </a:r>
            <a:br>
              <a:rPr lang="ja" sz="764"/>
            </a:br>
            <a:r>
              <a:rPr lang="ja" sz="764"/>
              <a:t>その正確な順序は異なる場合があります。同様に、レシピは、成分の準備が通常最初に言及され、</a:t>
            </a:r>
            <a:br>
              <a:rPr lang="ja" sz="764"/>
            </a:br>
            <a:r>
              <a:rPr lang="ja" sz="764"/>
              <a:t>調理行動がテキストの中間または終わりに向かって続く予測可能な構造に従います。</a:t>
            </a:r>
            <a:endParaRPr sz="764"/>
          </a:p>
          <a:p>
            <a:pPr indent="0" lvl="0" marL="0" rtl="0" algn="l">
              <a:lnSpc>
                <a:spcPct val="100000"/>
              </a:lnSpc>
              <a:spcBef>
                <a:spcPts val="1200"/>
              </a:spcBef>
              <a:spcAft>
                <a:spcPts val="0"/>
              </a:spcAft>
              <a:buNone/>
            </a:pPr>
            <a:r>
              <a:rPr lang="ja" sz="764"/>
              <a:t>PDDは、予測された記事を対応する参照と比較するために使用されます。</a:t>
            </a:r>
            <a:br>
              <a:rPr lang="ja" sz="764"/>
            </a:br>
            <a:r>
              <a:rPr lang="ja" sz="764"/>
              <a:t>まず、両方の記事をN個の位置ビンにセグメントし、</a:t>
            </a:r>
            <a:br>
              <a:rPr lang="ja" sz="764"/>
            </a:br>
            <a:r>
              <a:rPr lang="ja" sz="764"/>
              <a:t>参照のn番目の位置ビンにおける談話役割rの分布を表すpn(r)と、生成された記事の分布を表すqn(r)を定義します。</a:t>
            </a:r>
            <a:br>
              <a:rPr lang="ja" sz="764"/>
            </a:br>
            <a:r>
              <a:rPr lang="ja" sz="764"/>
              <a:t>これらの談話分布は、各ビン内の談話役割の頻度密度によって計算されます。</a:t>
            </a:r>
            <a:br>
              <a:rPr lang="ja" sz="764"/>
            </a:br>
            <a:r>
              <a:rPr lang="ja" sz="764"/>
              <a:t>次に、各ビンnに対して、談話分布間のKLダイバージェンスが計算されます。</a:t>
            </a:r>
            <a:br>
              <a:rPr lang="ja" sz="764"/>
            </a:br>
            <a:r>
              <a:rPr lang="ja" sz="764"/>
              <a:t>これにより、PDDは、局所的な変動に対応し、文の数が一致しない場合でも、</a:t>
            </a:r>
            <a:br>
              <a:rPr lang="ja" sz="764"/>
            </a:br>
            <a:r>
              <a:rPr lang="ja" sz="764"/>
              <a:t>長文テキスト生成におけるさまざまな課題に強い耐性を示すことができます。</a:t>
            </a:r>
            <a:endParaRPr sz="764"/>
          </a:p>
          <a:p>
            <a:pPr indent="0" lvl="0" marL="0" rtl="0" algn="l">
              <a:lnSpc>
                <a:spcPct val="100000"/>
              </a:lnSpc>
              <a:spcBef>
                <a:spcPts val="1200"/>
              </a:spcBef>
              <a:spcAft>
                <a:spcPts val="0"/>
              </a:spcAft>
              <a:buNone/>
            </a:pPr>
            <a:r>
              <a:rPr lang="ja" sz="1122" u="sng"/>
              <a:t>実装</a:t>
            </a:r>
            <a:endParaRPr sz="1122"/>
          </a:p>
          <a:p>
            <a:pPr indent="0" lvl="0" marL="0" rtl="0" algn="l">
              <a:lnSpc>
                <a:spcPct val="100000"/>
              </a:lnSpc>
              <a:spcBef>
                <a:spcPts val="1200"/>
              </a:spcBef>
              <a:spcAft>
                <a:spcPts val="1200"/>
              </a:spcAft>
              <a:buNone/>
            </a:pPr>
            <a:r>
              <a:rPr lang="ja" sz="822"/>
              <a:t>以下のステップ</a:t>
            </a:r>
            <a:br>
              <a:rPr lang="ja" sz="822"/>
            </a:br>
            <a:r>
              <a:rPr lang="ja" sz="822"/>
              <a:t>1. テキストの前処理とセグメンテーション：テキストを適切なセグメント</a:t>
            </a:r>
            <a:br>
              <a:rPr lang="ja" sz="822"/>
            </a:br>
            <a:r>
              <a:rPr lang="ja" sz="822"/>
              <a:t>（例えば、パラグラフや文）に分割し、各セグメントに談話役割を割り当てます。</a:t>
            </a:r>
            <a:br>
              <a:rPr lang="ja" sz="822"/>
            </a:br>
            <a:r>
              <a:rPr lang="ja" sz="822"/>
              <a:t>これは、事前に訓練された談話分析モデルを使用して行うことができます。</a:t>
            </a:r>
            <a:br>
              <a:rPr lang="ja" sz="822"/>
            </a:br>
            <a:r>
              <a:rPr lang="ja" sz="822"/>
              <a:t>2. 位置ビンへのセグメントの割り当て：各テキストをN個の位置ビンに分割し、</a:t>
            </a:r>
            <a:br>
              <a:rPr lang="ja" sz="822"/>
            </a:br>
            <a:r>
              <a:rPr lang="ja" sz="822"/>
              <a:t>セグメント（または談話役割）をこれらのビンに割り当てます。</a:t>
            </a:r>
            <a:br>
              <a:rPr lang="ja" sz="822"/>
            </a:br>
            <a:r>
              <a:rPr lang="ja" sz="822"/>
              <a:t>これにより、テキスト全体での談話役割の分布が得られます。</a:t>
            </a:r>
            <a:br>
              <a:rPr lang="ja" sz="822"/>
            </a:br>
            <a:r>
              <a:rPr lang="ja" sz="822"/>
              <a:t>3. 談話役割の分布の計算：各ビン内で、談話役割の頻度密度（または割合）を</a:t>
            </a:r>
            <a:br>
              <a:rPr lang="ja" sz="822"/>
            </a:br>
            <a:r>
              <a:rPr lang="ja" sz="822"/>
              <a:t>計算します。これにより、各ビン内での談話役割の相対的な分布が得られます。</a:t>
            </a:r>
            <a:br>
              <a:rPr lang="ja" sz="822"/>
            </a:br>
            <a:r>
              <a:rPr lang="ja" sz="822"/>
              <a:t>4. KLダイバージェンスの計算：生成テキストと参照テキストの間で、</a:t>
            </a:r>
            <a:br>
              <a:rPr lang="ja" sz="822"/>
            </a:br>
            <a:r>
              <a:rPr lang="ja" sz="822"/>
              <a:t>各ビンにおける談話役割の分布間のKLダイバージェンスを計算します。</a:t>
            </a:r>
            <a:br>
              <a:rPr lang="ja" sz="822"/>
            </a:br>
            <a:r>
              <a:rPr lang="ja" sz="822"/>
              <a:t>これにより、2つのテキスト間での談話構造の類似性または相違性が評価されます。</a:t>
            </a:r>
            <a:br>
              <a:rPr lang="ja" sz="822"/>
            </a:br>
            <a:r>
              <a:rPr lang="ja" sz="822"/>
              <a:t>5. PDDスコアの集約：全てのビンにわたるKLダイバージェンスの平均または合計を取ることで、</a:t>
            </a:r>
            <a:br>
              <a:rPr lang="ja" sz="822"/>
            </a:br>
            <a:r>
              <a:rPr lang="ja" sz="822"/>
              <a:t>最終的なPDDスコアを算出します。</a:t>
            </a:r>
            <a:br>
              <a:rPr lang="ja" sz="822"/>
            </a:br>
            <a:r>
              <a:rPr lang="ja" sz="822"/>
              <a:t>このスコアが低いほど、2つのテキスト間の談話構造の類似性が高いことを示します。</a:t>
            </a:r>
            <a:endParaRPr sz="822"/>
          </a:p>
        </p:txBody>
      </p:sp>
      <p:sp>
        <p:nvSpPr>
          <p:cNvPr id="665" name="Google Shape;665;p111"/>
          <p:cNvSpPr txBox="1"/>
          <p:nvPr/>
        </p:nvSpPr>
        <p:spPr>
          <a:xfrm>
            <a:off x="4887050" y="524425"/>
            <a:ext cx="4257000" cy="4155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t>import numpy as np</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assign_discourse_roles(text):</a:t>
            </a:r>
            <a:endParaRPr sz="600"/>
          </a:p>
          <a:p>
            <a:pPr indent="0" lvl="0" marL="0" rtl="0" algn="l">
              <a:spcBef>
                <a:spcPts val="0"/>
              </a:spcBef>
              <a:spcAft>
                <a:spcPts val="0"/>
              </a:spcAft>
              <a:buNone/>
            </a:pPr>
            <a:r>
              <a:rPr lang="ja" sz="600"/>
              <a:t>    # この関数はテキスト内のセグメントに談話役割を割り当てます。</a:t>
            </a:r>
            <a:endParaRPr sz="600"/>
          </a:p>
          <a:p>
            <a:pPr indent="0" lvl="0" marL="0" rtl="0" algn="l">
              <a:spcBef>
                <a:spcPts val="0"/>
              </a:spcBef>
              <a:spcAft>
                <a:spcPts val="0"/>
              </a:spcAft>
              <a:buNone/>
            </a:pPr>
            <a:r>
              <a:rPr lang="ja" sz="600"/>
              <a:t>    # 実際には、談話分析モデルを使用して実装する必要があります。</a:t>
            </a:r>
            <a:endParaRPr sz="600"/>
          </a:p>
          <a:p>
            <a:pPr indent="0" lvl="0" marL="0" rtl="0" algn="l">
              <a:spcBef>
                <a:spcPts val="0"/>
              </a:spcBef>
              <a:spcAft>
                <a:spcPts val="0"/>
              </a:spcAft>
              <a:buNone/>
            </a:pPr>
            <a:r>
              <a:rPr lang="ja" sz="600"/>
              <a:t>    # 以下デモ例です</a:t>
            </a:r>
            <a:endParaRPr sz="600"/>
          </a:p>
          <a:p>
            <a:pPr indent="0" lvl="0" marL="0" rtl="0" algn="l">
              <a:spcBef>
                <a:spcPts val="0"/>
              </a:spcBef>
              <a:spcAft>
                <a:spcPts val="0"/>
              </a:spcAft>
              <a:buNone/>
            </a:pPr>
            <a:r>
              <a:rPr lang="ja" sz="600"/>
              <a:t>    # テキストを文に分割</a:t>
            </a:r>
            <a:endParaRPr sz="600"/>
          </a:p>
          <a:p>
            <a:pPr indent="0" lvl="0" marL="0" rtl="0" algn="l">
              <a:spcBef>
                <a:spcPts val="0"/>
              </a:spcBef>
              <a:spcAft>
                <a:spcPts val="0"/>
              </a:spcAft>
              <a:buNone/>
            </a:pPr>
            <a:r>
              <a:rPr lang="ja" sz="600"/>
              <a:t>    sentences = text.split('.')</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 談話役割のリスト</a:t>
            </a:r>
            <a:endParaRPr sz="600"/>
          </a:p>
          <a:p>
            <a:pPr indent="0" lvl="0" marL="0" rtl="0" algn="l">
              <a:spcBef>
                <a:spcPts val="0"/>
              </a:spcBef>
              <a:spcAft>
                <a:spcPts val="0"/>
              </a:spcAft>
              <a:buNone/>
            </a:pPr>
            <a:r>
              <a:rPr lang="ja" sz="600"/>
              <a:t>    discourse_roles = ['背景', '問題', '解決策', '結果']</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 各文にランダムな談話役割を割り当て</a:t>
            </a:r>
            <a:endParaRPr sz="600"/>
          </a:p>
          <a:p>
            <a:pPr indent="0" lvl="0" marL="0" rtl="0" algn="l">
              <a:spcBef>
                <a:spcPts val="0"/>
              </a:spcBef>
              <a:spcAft>
                <a:spcPts val="0"/>
              </a:spcAft>
              <a:buNone/>
            </a:pPr>
            <a:r>
              <a:rPr lang="ja" sz="600"/>
              <a:t>    assigned_roles = {sentence: random.choice(discourse_roles) for sentence in sentences if sentence}</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return assigned_roles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segment_text(text, num_bins):</a:t>
            </a:r>
            <a:endParaRPr sz="600"/>
          </a:p>
          <a:p>
            <a:pPr indent="0" lvl="0" marL="0" rtl="0" algn="l">
              <a:spcBef>
                <a:spcPts val="0"/>
              </a:spcBef>
              <a:spcAft>
                <a:spcPts val="0"/>
              </a:spcAft>
              <a:buNone/>
            </a:pPr>
            <a:r>
              <a:rPr lang="ja" sz="600"/>
              <a:t>    # テキストをN個のビンに分割し、各セグメントをビンに割り当てます。</a:t>
            </a:r>
            <a:endParaRPr sz="600"/>
          </a:p>
          <a:p>
            <a:pPr indent="0" lvl="0" marL="0" rtl="0" algn="l">
              <a:spcBef>
                <a:spcPts val="0"/>
              </a:spcBef>
              <a:spcAft>
                <a:spcPts val="0"/>
              </a:spcAft>
              <a:buNone/>
            </a:pPr>
            <a:r>
              <a:rPr lang="ja" sz="600"/>
              <a:t>    segments = divide_into_segments(text)</a:t>
            </a:r>
            <a:endParaRPr sz="600"/>
          </a:p>
          <a:p>
            <a:pPr indent="0" lvl="0" marL="0" rtl="0" algn="l">
              <a:spcBef>
                <a:spcPts val="0"/>
              </a:spcBef>
              <a:spcAft>
                <a:spcPts val="0"/>
              </a:spcAft>
              <a:buNone/>
            </a:pPr>
            <a:r>
              <a:rPr lang="ja" sz="600"/>
              <a:t>    bins = assign_segments_to_bins(segments, num_bins)</a:t>
            </a:r>
            <a:endParaRPr sz="600"/>
          </a:p>
          <a:p>
            <a:pPr indent="0" lvl="0" marL="0" rtl="0" algn="l">
              <a:spcBef>
                <a:spcPts val="0"/>
              </a:spcBef>
              <a:spcAft>
                <a:spcPts val="0"/>
              </a:spcAft>
              <a:buNone/>
            </a:pPr>
            <a:r>
              <a:rPr lang="ja" sz="600"/>
              <a:t>    return bins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calculate_discourse_distribution(bins):</a:t>
            </a:r>
            <a:endParaRPr sz="600"/>
          </a:p>
          <a:p>
            <a:pPr indent="0" lvl="0" marL="0" rtl="0" algn="l">
              <a:spcBef>
                <a:spcPts val="0"/>
              </a:spcBef>
              <a:spcAft>
                <a:spcPts val="0"/>
              </a:spcAft>
              <a:buNone/>
            </a:pPr>
            <a:r>
              <a:rPr lang="ja" sz="600"/>
              <a:t>    # 各ビン内での談話役割の分布を計算します。</a:t>
            </a:r>
            <a:endParaRPr sz="600"/>
          </a:p>
          <a:p>
            <a:pPr indent="0" lvl="0" marL="0" rtl="0" algn="l">
              <a:spcBef>
                <a:spcPts val="0"/>
              </a:spcBef>
              <a:spcAft>
                <a:spcPts val="0"/>
              </a:spcAft>
              <a:buNone/>
            </a:pPr>
            <a:r>
              <a:rPr lang="ja" sz="600"/>
              <a:t>    distribution = [calculate_role_distribution(bin) for bin in bins]</a:t>
            </a:r>
            <a:endParaRPr sz="600"/>
          </a:p>
          <a:p>
            <a:pPr indent="0" lvl="0" marL="0" rtl="0" algn="l">
              <a:spcBef>
                <a:spcPts val="0"/>
              </a:spcBef>
              <a:spcAft>
                <a:spcPts val="0"/>
              </a:spcAft>
              <a:buNone/>
            </a:pPr>
            <a:r>
              <a:rPr lang="ja" sz="600"/>
              <a:t>    return distribution</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calculate_kl_divergence(distribution_ref, distribution_gen):</a:t>
            </a:r>
            <a:endParaRPr sz="600"/>
          </a:p>
          <a:p>
            <a:pPr indent="0" lvl="0" marL="0" rtl="0" algn="l">
              <a:spcBef>
                <a:spcPts val="0"/>
              </a:spcBef>
              <a:spcAft>
                <a:spcPts val="0"/>
              </a:spcAft>
              <a:buNone/>
            </a:pPr>
            <a:r>
              <a:rPr lang="ja" sz="600"/>
              <a:t>    # 参照テキストと生成テキストの談話分布間のKLダイバージェンスを計算します。</a:t>
            </a:r>
            <a:endParaRPr sz="600"/>
          </a:p>
          <a:p>
            <a:pPr indent="0" lvl="0" marL="0" rtl="0" algn="l">
              <a:spcBef>
                <a:spcPts val="0"/>
              </a:spcBef>
              <a:spcAft>
                <a:spcPts val="0"/>
              </a:spcAft>
              <a:buNone/>
            </a:pPr>
            <a:r>
              <a:rPr lang="ja" sz="600"/>
              <a:t>    kl_divergence = sum(kl_divergence(role_ref, role_gen) for role_ref, role_gen in zip(distribution_ref, distribution_gen))</a:t>
            </a:r>
            <a:endParaRPr sz="600"/>
          </a:p>
          <a:p>
            <a:pPr indent="0" lvl="0" marL="0" rtl="0" algn="l">
              <a:spcBef>
                <a:spcPts val="0"/>
              </a:spcBef>
              <a:spcAft>
                <a:spcPts val="0"/>
              </a:spcAft>
              <a:buNone/>
            </a:pPr>
            <a:r>
              <a:rPr lang="ja" sz="600"/>
              <a:t>    return kl_divergence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ja" sz="600"/>
              <a:t>def calculate_pdd_score(text_ref, text_gen, num_bins):</a:t>
            </a:r>
            <a:endParaRPr sz="600"/>
          </a:p>
          <a:p>
            <a:pPr indent="0" lvl="0" marL="0" rtl="0" algn="l">
              <a:spcBef>
                <a:spcPts val="0"/>
              </a:spcBef>
              <a:spcAft>
                <a:spcPts val="0"/>
              </a:spcAft>
              <a:buNone/>
            </a:pPr>
            <a:r>
              <a:rPr lang="ja" sz="600"/>
              <a:t>    bins_ref = segment_text(text_ref, num_bins)</a:t>
            </a:r>
            <a:endParaRPr sz="600"/>
          </a:p>
          <a:p>
            <a:pPr indent="0" lvl="0" marL="0" rtl="0" algn="l">
              <a:spcBef>
                <a:spcPts val="0"/>
              </a:spcBef>
              <a:spcAft>
                <a:spcPts val="0"/>
              </a:spcAft>
              <a:buNone/>
            </a:pPr>
            <a:r>
              <a:rPr lang="ja" sz="600"/>
              <a:t>    bins_gen = segment_text(text_gen, num_bins)</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distribution_ref = calculate_discourse_distribution(bins_ref)</a:t>
            </a:r>
            <a:endParaRPr sz="600"/>
          </a:p>
          <a:p>
            <a:pPr indent="0" lvl="0" marL="0" rtl="0" algn="l">
              <a:spcBef>
                <a:spcPts val="0"/>
              </a:spcBef>
              <a:spcAft>
                <a:spcPts val="0"/>
              </a:spcAft>
              <a:buNone/>
            </a:pPr>
            <a:r>
              <a:rPr lang="ja" sz="600"/>
              <a:t>    distribution_gen = calculate_discourse_distribution(bins_gen)</a:t>
            </a:r>
            <a:endParaRPr sz="600"/>
          </a:p>
          <a:p>
            <a:pPr indent="0" lvl="0" marL="0" rtl="0" algn="l">
              <a:spcBef>
                <a:spcPts val="0"/>
              </a:spcBef>
              <a:spcAft>
                <a:spcPts val="0"/>
              </a:spcAft>
              <a:buNone/>
            </a:pPr>
            <a:r>
              <a:rPr lang="ja" sz="600"/>
              <a:t>    </a:t>
            </a:r>
            <a:endParaRPr sz="600"/>
          </a:p>
          <a:p>
            <a:pPr indent="0" lvl="0" marL="0" rtl="0" algn="l">
              <a:spcBef>
                <a:spcPts val="0"/>
              </a:spcBef>
              <a:spcAft>
                <a:spcPts val="0"/>
              </a:spcAft>
              <a:buNone/>
            </a:pPr>
            <a:r>
              <a:rPr lang="ja" sz="600"/>
              <a:t>    pdd_score = calculate_kl_divergence(distribution_ref, distribution_gen)</a:t>
            </a:r>
            <a:endParaRPr sz="600"/>
          </a:p>
          <a:p>
            <a:pPr indent="0" lvl="0" marL="0" rtl="0" algn="l">
              <a:spcBef>
                <a:spcPts val="0"/>
              </a:spcBef>
              <a:spcAft>
                <a:spcPts val="0"/>
              </a:spcAft>
              <a:buNone/>
            </a:pPr>
            <a:r>
              <a:rPr lang="ja" sz="600"/>
              <a:t>    return pdd_score</a:t>
            </a:r>
            <a:endParaRPr sz="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